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s/slide76.xml" ContentType="application/vnd.openxmlformats-officedocument.presentationml.slide+xml"/>
  <Override PartName="/ppt/slides/slide94.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83.xml" ContentType="application/vnd.openxmlformats-officedocument.presentationml.slide+xml"/>
  <Override PartName="/ppt/slideLayouts/slideLayout6.xml" ContentType="application/vnd.openxmlformats-officedocument.presentationml.slideLayout+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s/slide79.xml" ContentType="application/vnd.openxmlformats-officedocument.presentationml.slide+xml"/>
  <Override PartName="/ppt/notesSlides/notesSlide7.xml" ContentType="application/vnd.openxmlformats-officedocument.presentationml.notesSlide+xml"/>
  <Override PartName="/ppt/slides/slide7.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68.xml" ContentType="application/vnd.openxmlformats-officedocument.presentationml.slide+xml"/>
  <Override PartName="/ppt/slides/slide77.xml" ContentType="application/vnd.openxmlformats-officedocument.presentationml.slide+xml"/>
  <Override PartName="/ppt/slides/slide88.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s/slide66.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95.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slides/slide64.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93.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Override PartName="/ppt/slides/slide71.xml" ContentType="application/vnd.openxmlformats-officedocument.presentationml.slide+xml"/>
  <Override PartName="/ppt/slides/slide80.xml" ContentType="application/vnd.openxmlformats-officedocument.presentationml.slide+xml"/>
  <Override PartName="/ppt/slides/slide82.xml" ContentType="application/vnd.openxmlformats-officedocument.presentationml.slide+xml"/>
  <Override PartName="/ppt/slides/slide91.xml" ContentType="application/vnd.openxmlformats-officedocument.presentationml.slide+xml"/>
  <Default Extension="jpeg" ContentType="image/jpeg"/>
  <Override PartName="/ppt/slideLayouts/slideLayout3.xml" ContentType="application/vnd.openxmlformats-officedocument.presentationml.slideLayout+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0.xml" ContentType="application/vnd.openxmlformats-officedocument.presentationml.slideLayout+xml"/>
  <Override PartName="/ppt/slides/slide89.xml" ContentType="application/vnd.openxmlformats-officedocument.presentationml.slide+xml"/>
  <Override PartName="/ppt/notesSlides/notesSlide6.xml" ContentType="application/vnd.openxmlformats-officedocument.presentationml.notesSlide+xml"/>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slides/slide78.xml" ContentType="application/vnd.openxmlformats-officedocument.presentationml.slide+xml"/>
  <Override PartName="/ppt/slides/slide87.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s/slide92.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Lst>
  <p:notesMasterIdLst>
    <p:notesMasterId r:id="rId97"/>
  </p:notesMasterIdLst>
  <p:sldIdLst>
    <p:sldId id="291" r:id="rId2"/>
    <p:sldId id="345" r:id="rId3"/>
    <p:sldId id="346" r:id="rId4"/>
    <p:sldId id="347" r:id="rId5"/>
    <p:sldId id="349" r:id="rId6"/>
    <p:sldId id="350" r:id="rId7"/>
    <p:sldId id="351" r:id="rId8"/>
    <p:sldId id="352" r:id="rId9"/>
    <p:sldId id="353" r:id="rId10"/>
    <p:sldId id="354" r:id="rId11"/>
    <p:sldId id="355" r:id="rId12"/>
    <p:sldId id="356" r:id="rId13"/>
    <p:sldId id="357" r:id="rId14"/>
    <p:sldId id="358" r:id="rId15"/>
    <p:sldId id="359" r:id="rId16"/>
    <p:sldId id="360" r:id="rId17"/>
    <p:sldId id="361" r:id="rId18"/>
    <p:sldId id="362" r:id="rId19"/>
    <p:sldId id="363" r:id="rId20"/>
    <p:sldId id="364" r:id="rId21"/>
    <p:sldId id="365" r:id="rId22"/>
    <p:sldId id="366" r:id="rId23"/>
    <p:sldId id="377" r:id="rId24"/>
    <p:sldId id="367" r:id="rId25"/>
    <p:sldId id="368" r:id="rId26"/>
    <p:sldId id="369" r:id="rId27"/>
    <p:sldId id="378" r:id="rId28"/>
    <p:sldId id="370" r:id="rId29"/>
    <p:sldId id="371" r:id="rId30"/>
    <p:sldId id="372" r:id="rId31"/>
    <p:sldId id="373" r:id="rId32"/>
    <p:sldId id="374" r:id="rId33"/>
    <p:sldId id="385" r:id="rId34"/>
    <p:sldId id="375" r:id="rId35"/>
    <p:sldId id="376" r:id="rId36"/>
    <p:sldId id="379" r:id="rId37"/>
    <p:sldId id="380" r:id="rId38"/>
    <p:sldId id="381" r:id="rId39"/>
    <p:sldId id="382" r:id="rId40"/>
    <p:sldId id="383" r:id="rId41"/>
    <p:sldId id="384" r:id="rId42"/>
    <p:sldId id="324" r:id="rId43"/>
    <p:sldId id="325" r:id="rId44"/>
    <p:sldId id="326" r:id="rId45"/>
    <p:sldId id="327" r:id="rId46"/>
    <p:sldId id="328" r:id="rId47"/>
    <p:sldId id="329" r:id="rId48"/>
    <p:sldId id="330" r:id="rId49"/>
    <p:sldId id="331" r:id="rId50"/>
    <p:sldId id="332" r:id="rId51"/>
    <p:sldId id="333" r:id="rId52"/>
    <p:sldId id="334" r:id="rId53"/>
    <p:sldId id="335" r:id="rId54"/>
    <p:sldId id="336" r:id="rId55"/>
    <p:sldId id="337" r:id="rId56"/>
    <p:sldId id="338" r:id="rId57"/>
    <p:sldId id="339" r:id="rId58"/>
    <p:sldId id="340" r:id="rId59"/>
    <p:sldId id="341" r:id="rId60"/>
    <p:sldId id="342" r:id="rId61"/>
    <p:sldId id="343" r:id="rId62"/>
    <p:sldId id="344" r:id="rId63"/>
    <p:sldId id="258" r:id="rId64"/>
    <p:sldId id="259" r:id="rId65"/>
    <p:sldId id="260" r:id="rId66"/>
    <p:sldId id="261" r:id="rId67"/>
    <p:sldId id="262" r:id="rId68"/>
    <p:sldId id="263" r:id="rId69"/>
    <p:sldId id="264" r:id="rId70"/>
    <p:sldId id="265" r:id="rId71"/>
    <p:sldId id="266" r:id="rId72"/>
    <p:sldId id="267" r:id="rId73"/>
    <p:sldId id="268" r:id="rId74"/>
    <p:sldId id="269" r:id="rId75"/>
    <p:sldId id="270" r:id="rId76"/>
    <p:sldId id="271" r:id="rId77"/>
    <p:sldId id="272" r:id="rId78"/>
    <p:sldId id="273" r:id="rId79"/>
    <p:sldId id="274" r:id="rId80"/>
    <p:sldId id="275" r:id="rId81"/>
    <p:sldId id="276" r:id="rId82"/>
    <p:sldId id="277" r:id="rId83"/>
    <p:sldId id="278" r:id="rId84"/>
    <p:sldId id="279" r:id="rId85"/>
    <p:sldId id="280" r:id="rId86"/>
    <p:sldId id="281" r:id="rId87"/>
    <p:sldId id="282" r:id="rId88"/>
    <p:sldId id="283" r:id="rId89"/>
    <p:sldId id="284" r:id="rId90"/>
    <p:sldId id="285" r:id="rId91"/>
    <p:sldId id="286" r:id="rId92"/>
    <p:sldId id="287" r:id="rId93"/>
    <p:sldId id="288" r:id="rId94"/>
    <p:sldId id="289" r:id="rId95"/>
    <p:sldId id="290" r:id="rId9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66" d="100"/>
          <a:sy n="66" d="100"/>
        </p:scale>
        <p:origin x="-630" y="-96"/>
      </p:cViewPr>
      <p:guideLst>
        <p:guide orient="horz" pos="2160"/>
        <p:guide pos="2880"/>
      </p:guideLst>
    </p:cSldViewPr>
  </p:slideViewPr>
  <p:notesTextViewPr>
    <p:cViewPr>
      <p:scale>
        <a:sx n="100" d="100"/>
        <a:sy n="100" d="100"/>
      </p:scale>
      <p:origin x="0" y="2226"/>
    </p:cViewPr>
  </p:notesTextViewPr>
  <p:gridSpacing cx="73736200" cy="7373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97"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viewProps" Target="viewProps.xml"/><Relationship Id="rId10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55845AE-81D7-46A4-A6D7-E45F97577463}" type="datetimeFigureOut">
              <a:rPr lang="en-IN" smtClean="0"/>
              <a:pPr/>
              <a:t>20-06-2017</a:t>
            </a:fld>
            <a:endParaRPr lang="en-IN"/>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082E74D-B9BF-40E4-9746-6DED16DAAC63}" type="slidenum">
              <a:rPr lang="en-IN" smtClean="0"/>
              <a:pPr/>
              <a:t>‹#›</a:t>
            </a:fld>
            <a:endParaRPr lang="en-IN"/>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docs.oracle.com/javase/6/docs/technotes/tools/windows/java.html"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whatismyipaddress.com/dynamic-static" TargetMode="External"/><Relationship Id="rId2" Type="http://schemas.openxmlformats.org/officeDocument/2006/relationships/slide" Target="../slides/slide75.xml"/><Relationship Id="rId1" Type="http://schemas.openxmlformats.org/officeDocument/2006/relationships/notesMaster" Target="../notesMasters/notesMaster1.xml"/><Relationship Id="rId4" Type="http://schemas.openxmlformats.org/officeDocument/2006/relationships/hyperlink" Target="http://whatismyipaddress.com/voip"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IN" dirty="0" smtClean="0"/>
              <a:t>Ordinarily, you compile source files with </a:t>
            </a:r>
            <a:r>
              <a:rPr lang="en-IN" b="1" dirty="0" err="1" smtClean="0"/>
              <a:t>javac</a:t>
            </a:r>
            <a:r>
              <a:rPr lang="en-IN" dirty="0" smtClean="0"/>
              <a:t> then run the program using </a:t>
            </a:r>
            <a:r>
              <a:rPr lang="en-IN" b="1" dirty="0" smtClean="0"/>
              <a:t>java</a:t>
            </a:r>
            <a:r>
              <a:rPr lang="en-IN" dirty="0" smtClean="0"/>
              <a:t>. However, </a:t>
            </a:r>
            <a:r>
              <a:rPr lang="en-IN" b="1" dirty="0" smtClean="0"/>
              <a:t>java</a:t>
            </a:r>
            <a:r>
              <a:rPr lang="en-IN" dirty="0" smtClean="0"/>
              <a:t> can be used to compile and run programs when the -</a:t>
            </a:r>
            <a:r>
              <a:rPr lang="en-IN" dirty="0" err="1" smtClean="0"/>
              <a:t>cs</a:t>
            </a:r>
            <a:r>
              <a:rPr lang="en-IN" dirty="0" smtClean="0"/>
              <a:t> option is used. As each class file is loaded its modification date is compared to the modification date of the class source file. If the source has been modified more recently, it is recompiled and the new class file is loaded. </a:t>
            </a:r>
            <a:r>
              <a:rPr lang="en-IN" b="1" dirty="0" smtClean="0"/>
              <a:t>java</a:t>
            </a:r>
            <a:r>
              <a:rPr lang="en-IN" dirty="0" smtClean="0"/>
              <a:t> repeats this procedure until all the classes are correctly compiled and loaded. </a:t>
            </a:r>
          </a:p>
          <a:p>
            <a:r>
              <a:rPr lang="en-IN" dirty="0" smtClean="0"/>
              <a:t>The interpreter can determine whether a class is legitimate through the mechanism of verification. Verification ensures prior to their execution that class files do not violate any language constraints</a:t>
            </a:r>
          </a:p>
          <a:p>
            <a:endParaRPr lang="en-IN" dirty="0"/>
          </a:p>
        </p:txBody>
      </p:sp>
      <p:sp>
        <p:nvSpPr>
          <p:cNvPr id="4" name="Slide Number Placeholder 3"/>
          <p:cNvSpPr>
            <a:spLocks noGrp="1"/>
          </p:cNvSpPr>
          <p:nvPr>
            <p:ph type="sldNum" sz="quarter" idx="10"/>
          </p:nvPr>
        </p:nvSpPr>
        <p:spPr/>
        <p:txBody>
          <a:bodyPr/>
          <a:lstStyle/>
          <a:p>
            <a:fld id="{B082E74D-B9BF-40E4-9746-6DED16DAAC63}" type="slidenum">
              <a:rPr lang="en-IN" smtClean="0"/>
              <a:pPr/>
              <a:t>4</a:t>
            </a:fld>
            <a:endParaRPr lang="en-I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IN" dirty="0" smtClean="0"/>
              <a:t>In Java you have to write and compile a program only once. The Java on any platform will interpret the compiled </a:t>
            </a:r>
            <a:r>
              <a:rPr lang="en-IN" dirty="0" err="1" smtClean="0"/>
              <a:t>bytecode</a:t>
            </a:r>
            <a:r>
              <a:rPr lang="en-IN" dirty="0" smtClean="0"/>
              <a:t> into instructions understandable by the particular processor. However java virtual machine handles only one </a:t>
            </a:r>
            <a:r>
              <a:rPr lang="en-IN" dirty="0" err="1" smtClean="0"/>
              <a:t>bytecode</a:t>
            </a:r>
            <a:r>
              <a:rPr lang="en-IN" dirty="0" smtClean="0"/>
              <a:t> instruction at a time that makes execution slow. But Using the Java just-in-time compiler at the particular system platform compiles the </a:t>
            </a:r>
            <a:r>
              <a:rPr lang="en-IN" dirty="0" err="1" smtClean="0"/>
              <a:t>bytecode</a:t>
            </a:r>
            <a:r>
              <a:rPr lang="en-IN" dirty="0" smtClean="0"/>
              <a:t> into the particular system code. After the code has been (re-)compiled by the JIT compiler, it will usually run more quickly on the computer. </a:t>
            </a:r>
          </a:p>
          <a:p>
            <a:r>
              <a:rPr lang="en-IN" dirty="0" smtClean="0"/>
              <a:t>The just-in-time compiler comes with JVM and is used optionally. It compiles the </a:t>
            </a:r>
            <a:r>
              <a:rPr lang="en-IN" dirty="0" err="1" smtClean="0"/>
              <a:t>bytecode</a:t>
            </a:r>
            <a:r>
              <a:rPr lang="en-IN" dirty="0" smtClean="0"/>
              <a:t> into platform-specific executable code that is immediately executed. JIT compiler option should be used especially if the method executable is repeatedly reused in the code.</a:t>
            </a:r>
          </a:p>
          <a:p>
            <a:r>
              <a:rPr lang="en-IN" dirty="0" smtClean="0"/>
              <a:t>Main difference between JVM and JIT is there purpose, main goal of JVM is to provide platform independence while objective of JIT is to improve performance of JVM, by compiling more code into machine language. Just keep in mind that this compilation also takes time, so translating all code into native code is not worth doing. That's why JIT mostly compile frequently used code into native code. 3) Another difference between JIT and JVM is that, JIT is part of JVM. One example of JIT is Oracle's Hotspot JIT which comes with Hotspot JVM.</a:t>
            </a:r>
          </a:p>
          <a:p>
            <a:r>
              <a:rPr lang="en-IN" dirty="0" smtClean="0"/>
              <a:t>2) At last, JVM is older concept than JIT. JIT actually get invented to improve performance of JVM.</a:t>
            </a:r>
          </a:p>
          <a:p>
            <a:r>
              <a:rPr lang="en-IN" dirty="0" smtClean="0"/>
              <a:t>You can disable the JIT compiler using the -</a:t>
            </a:r>
            <a:r>
              <a:rPr lang="en-IN" dirty="0" err="1" smtClean="0"/>
              <a:t>Djava.compiler</a:t>
            </a:r>
            <a:r>
              <a:rPr lang="en-IN" dirty="0" smtClean="0"/>
              <a:t>=NONE option to the Java VM. down vote</a:t>
            </a:r>
          </a:p>
          <a:p>
            <a:r>
              <a:rPr lang="en-IN" dirty="0" smtClean="0"/>
              <a:t>(Not a direct answer to your question since it seems your were trying to turn off the JIT compiler programmatically, but based on your comment, this might be of interest.)</a:t>
            </a:r>
          </a:p>
          <a:p>
            <a:r>
              <a:rPr lang="en-IN" dirty="0" smtClean="0"/>
              <a:t>If you want to turn off the JIT compiler on a Sun/Oracle JVM, you should try the </a:t>
            </a:r>
            <a:r>
              <a:rPr lang="en-IN" dirty="0" smtClean="0">
                <a:hlinkClick r:id="rId3"/>
              </a:rPr>
              <a:t>-</a:t>
            </a:r>
            <a:r>
              <a:rPr lang="en-IN" dirty="0" err="1" smtClean="0">
                <a:hlinkClick r:id="rId3"/>
              </a:rPr>
              <a:t>Xint</a:t>
            </a:r>
            <a:r>
              <a:rPr lang="en-IN" dirty="0" smtClean="0">
                <a:hlinkClick r:id="rId3"/>
              </a:rPr>
              <a:t> option</a:t>
            </a:r>
            <a:r>
              <a:rPr lang="en-IN" dirty="0" smtClean="0"/>
              <a:t>:</a:t>
            </a:r>
          </a:p>
          <a:p>
            <a:r>
              <a:rPr lang="en-IN" b="1" dirty="0" smtClean="0"/>
              <a:t>-</a:t>
            </a:r>
            <a:r>
              <a:rPr lang="en-IN" b="1" dirty="0" err="1" smtClean="0"/>
              <a:t>Xint</a:t>
            </a:r>
            <a:endParaRPr lang="en-IN" dirty="0" smtClean="0"/>
          </a:p>
          <a:p>
            <a:pPr algn="just" eaLnBrk="1" hangingPunct="1">
              <a:lnSpc>
                <a:spcPct val="80000"/>
              </a:lnSpc>
              <a:buFont typeface="Wingdings" pitchFamily="2" charset="2"/>
              <a:buNone/>
            </a:pPr>
            <a:r>
              <a:rPr lang="en-IN" dirty="0" smtClean="0"/>
              <a:t>Operate in interpreted-only mode. Compilation to native code is disabled, and all </a:t>
            </a:r>
            <a:r>
              <a:rPr lang="en-IN" dirty="0" err="1" smtClean="0"/>
              <a:t>bytecodes</a:t>
            </a:r>
            <a:r>
              <a:rPr lang="en-IN" dirty="0" smtClean="0"/>
              <a:t> are executed by the interpreter. The performance benefits offered by the Java </a:t>
            </a:r>
            <a:r>
              <a:rPr lang="en-IN" dirty="0" err="1" smtClean="0"/>
              <a:t>HotSpot</a:t>
            </a:r>
            <a:r>
              <a:rPr lang="en-IN" dirty="0" smtClean="0"/>
              <a:t> Client VM's adaptive compiler will not be present in this mode. It's available in the options when you type java -X in Oracle JRE 8</a:t>
            </a:r>
            <a:r>
              <a:rPr lang="en-US" sz="1200" dirty="0" err="1" smtClean="0"/>
              <a:t>browser.The</a:t>
            </a:r>
            <a:r>
              <a:rPr lang="en-US" sz="1200" dirty="0" smtClean="0"/>
              <a:t> java compiler is written in </a:t>
            </a:r>
          </a:p>
          <a:p>
            <a:pPr algn="just" eaLnBrk="1" hangingPunct="1">
              <a:lnSpc>
                <a:spcPct val="80000"/>
              </a:lnSpc>
              <a:buFont typeface="Wingdings" pitchFamily="2" charset="2"/>
              <a:buNone/>
            </a:pPr>
            <a:r>
              <a:rPr lang="en-US" sz="1200" dirty="0" smtClean="0"/>
              <a:t>Java, and the interpreter is written in C. The Java Interpreter can execute Java </a:t>
            </a:r>
          </a:p>
          <a:p>
            <a:pPr algn="just" eaLnBrk="1" hangingPunct="1">
              <a:lnSpc>
                <a:spcPct val="80000"/>
              </a:lnSpc>
              <a:buFont typeface="Wingdings" pitchFamily="2" charset="2"/>
              <a:buNone/>
            </a:pPr>
            <a:r>
              <a:rPr lang="en-US" sz="1200" dirty="0" smtClean="0"/>
              <a:t>Code directly on any machine on which a Java interpreter has been installed.</a:t>
            </a:r>
          </a:p>
          <a:p>
            <a:endParaRPr lang="en-IN" dirty="0" smtClean="0"/>
          </a:p>
          <a:p>
            <a:endParaRPr lang="en-IN" dirty="0" smtClean="0"/>
          </a:p>
          <a:p>
            <a:endParaRPr lang="en-IN" dirty="0" smtClean="0"/>
          </a:p>
          <a:p>
            <a:endParaRPr lang="en-IN" dirty="0"/>
          </a:p>
        </p:txBody>
      </p:sp>
      <p:sp>
        <p:nvSpPr>
          <p:cNvPr id="4" name="Slide Number Placeholder 3"/>
          <p:cNvSpPr>
            <a:spLocks noGrp="1"/>
          </p:cNvSpPr>
          <p:nvPr>
            <p:ph type="sldNum" sz="quarter" idx="10"/>
          </p:nvPr>
        </p:nvSpPr>
        <p:spPr/>
        <p:txBody>
          <a:bodyPr/>
          <a:lstStyle/>
          <a:p>
            <a:fld id="{B082E74D-B9BF-40E4-9746-6DED16DAAC63}" type="slidenum">
              <a:rPr lang="en-IN" smtClean="0"/>
              <a:pPr/>
              <a:t>5</a:t>
            </a:fld>
            <a:endParaRPr lang="en-I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91A44BE-D836-4CE3-BDB6-DC143BED051D}" type="slidenum">
              <a:rPr lang="he-IL"/>
              <a:pPr/>
              <a:t>27</a:t>
            </a:fld>
            <a:endParaRPr lang="en-US"/>
          </a:p>
        </p:txBody>
      </p:sp>
      <p:sp>
        <p:nvSpPr>
          <p:cNvPr id="161794" name="Rectangle 2"/>
          <p:cNvSpPr>
            <a:spLocks noGrp="1" noRot="1" noChangeAspect="1" noChangeArrowheads="1" noTextEdit="1"/>
          </p:cNvSpPr>
          <p:nvPr>
            <p:ph type="sldImg"/>
          </p:nvPr>
        </p:nvSpPr>
        <p:spPr>
          <a:ln/>
        </p:spPr>
      </p:sp>
      <p:sp>
        <p:nvSpPr>
          <p:cNvPr id="161795" name="Rectangle 3"/>
          <p:cNvSpPr>
            <a:spLocks noGrp="1" noChangeArrowheads="1"/>
          </p:cNvSpPr>
          <p:nvPr>
            <p:ph type="body" idx="1"/>
          </p:nvPr>
        </p:nvSpPr>
        <p:spPr/>
        <p:txBody>
          <a:bodyPr/>
          <a:lstStyle/>
          <a:p>
            <a:pPr lvl="2"/>
            <a:r>
              <a:rPr lang="en-US" sz="900" dirty="0"/>
              <a:t>flexibility, easing changes to programs</a:t>
            </a:r>
          </a:p>
          <a:p>
            <a:pPr lvl="2"/>
            <a:r>
              <a:rPr lang="en-US" sz="900" dirty="0"/>
              <a:t>easier to learn </a:t>
            </a:r>
          </a:p>
          <a:p>
            <a:pPr lvl="2"/>
            <a:r>
              <a:rPr lang="en-US" sz="900" dirty="0"/>
              <a:t>simpler to develop, maintain and </a:t>
            </a:r>
            <a:r>
              <a:rPr lang="en-US" sz="900" dirty="0" err="1"/>
              <a:t>analysize</a:t>
            </a:r>
            <a:endParaRPr lang="en-US" sz="900" dirty="0"/>
          </a:p>
          <a:p>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r>
              <a:rPr lang="en-IN" sz="1200" kern="1200" dirty="0" smtClean="0">
                <a:solidFill>
                  <a:schemeClr val="tx1"/>
                </a:solidFill>
                <a:latin typeface="+mn-lt"/>
                <a:ea typeface="+mn-ea"/>
                <a:cs typeface="+mn-cs"/>
              </a:rPr>
              <a:t>You cannot write two constructors that have the same number and type of arguments for the same class, because the platform would not be able to tell them apart. Doing so causes a compile-time error. This default constructor will call the no-argument constructor of the </a:t>
            </a:r>
            <a:r>
              <a:rPr lang="en-IN" sz="1200" kern="1200" dirty="0" err="1" smtClean="0">
                <a:solidFill>
                  <a:schemeClr val="tx1"/>
                </a:solidFill>
                <a:latin typeface="+mn-lt"/>
                <a:ea typeface="+mn-ea"/>
                <a:cs typeface="+mn-cs"/>
              </a:rPr>
              <a:t>superclass</a:t>
            </a:r>
            <a:r>
              <a:rPr lang="en-IN" sz="1200" kern="1200" dirty="0" smtClean="0">
                <a:solidFill>
                  <a:schemeClr val="tx1"/>
                </a:solidFill>
                <a:latin typeface="+mn-lt"/>
                <a:ea typeface="+mn-ea"/>
                <a:cs typeface="+mn-cs"/>
              </a:rPr>
              <a:t>. In this situation, the compiler will complain if the </a:t>
            </a:r>
            <a:r>
              <a:rPr lang="en-IN" sz="1200" kern="1200" dirty="0" err="1" smtClean="0">
                <a:solidFill>
                  <a:schemeClr val="tx1"/>
                </a:solidFill>
                <a:latin typeface="+mn-lt"/>
                <a:ea typeface="+mn-ea"/>
                <a:cs typeface="+mn-cs"/>
              </a:rPr>
              <a:t>superclass</a:t>
            </a:r>
            <a:r>
              <a:rPr lang="en-IN" sz="1200" kern="1200" dirty="0" smtClean="0">
                <a:solidFill>
                  <a:schemeClr val="tx1"/>
                </a:solidFill>
                <a:latin typeface="+mn-lt"/>
                <a:ea typeface="+mn-ea"/>
                <a:cs typeface="+mn-cs"/>
              </a:rPr>
              <a:t> doesn't have a no-argument constructor so you must verify that it does. You can use a </a:t>
            </a:r>
            <a:r>
              <a:rPr lang="en-IN" sz="1200" kern="1200" dirty="0" err="1" smtClean="0">
                <a:solidFill>
                  <a:schemeClr val="tx1"/>
                </a:solidFill>
                <a:latin typeface="+mn-lt"/>
                <a:ea typeface="+mn-ea"/>
                <a:cs typeface="+mn-cs"/>
              </a:rPr>
              <a:t>superclass</a:t>
            </a:r>
            <a:r>
              <a:rPr lang="en-IN" sz="1200" kern="1200" dirty="0" smtClean="0">
                <a:solidFill>
                  <a:schemeClr val="tx1"/>
                </a:solidFill>
                <a:latin typeface="+mn-lt"/>
                <a:ea typeface="+mn-ea"/>
                <a:cs typeface="+mn-cs"/>
              </a:rPr>
              <a:t> constructor yourself </a:t>
            </a:r>
            <a:r>
              <a:rPr lang="en-IN" sz="1200" kern="1200" dirty="0" err="1" smtClean="0">
                <a:solidFill>
                  <a:schemeClr val="tx1"/>
                </a:solidFill>
                <a:latin typeface="+mn-lt"/>
                <a:ea typeface="+mn-ea"/>
                <a:cs typeface="+mn-cs"/>
              </a:rPr>
              <a:t>Varargs</a:t>
            </a:r>
            <a:r>
              <a:rPr lang="en-IN" sz="1200" kern="1200" dirty="0" smtClean="0">
                <a:solidFill>
                  <a:schemeClr val="tx1"/>
                </a:solidFill>
                <a:latin typeface="+mn-lt"/>
                <a:ea typeface="+mn-ea"/>
                <a:cs typeface="+mn-cs"/>
              </a:rPr>
              <a:t>: Treated like </a:t>
            </a:r>
            <a:r>
              <a:rPr lang="en-IN" sz="1200" kern="1200" dirty="0" err="1" smtClean="0">
                <a:solidFill>
                  <a:schemeClr val="tx1"/>
                </a:solidFill>
                <a:latin typeface="+mn-lt"/>
                <a:ea typeface="+mn-ea"/>
                <a:cs typeface="+mn-cs"/>
              </a:rPr>
              <a:t>arrayThe</a:t>
            </a:r>
            <a:r>
              <a:rPr lang="en-IN" sz="1200" kern="1200" dirty="0" smtClean="0">
                <a:solidFill>
                  <a:schemeClr val="tx1"/>
                </a:solidFill>
                <a:latin typeface="+mn-lt"/>
                <a:ea typeface="+mn-ea"/>
                <a:cs typeface="+mn-cs"/>
              </a:rPr>
              <a:t> method can be called either with an array or with a sequence of </a:t>
            </a:r>
            <a:r>
              <a:rPr lang="en-IN" sz="1200" kern="1200" dirty="0" err="1" smtClean="0">
                <a:solidFill>
                  <a:schemeClr val="tx1"/>
                </a:solidFill>
                <a:latin typeface="+mn-lt"/>
                <a:ea typeface="+mn-ea"/>
                <a:cs typeface="+mn-cs"/>
              </a:rPr>
              <a:t>argumentspublic</a:t>
            </a:r>
            <a:r>
              <a:rPr lang="en-IN" sz="1200" kern="1200" dirty="0" smtClean="0">
                <a:solidFill>
                  <a:schemeClr val="tx1"/>
                </a:solidFill>
                <a:latin typeface="+mn-lt"/>
                <a:ea typeface="+mn-ea"/>
                <a:cs typeface="+mn-cs"/>
              </a:rPr>
              <a:t> </a:t>
            </a:r>
            <a:r>
              <a:rPr lang="en-IN" sz="1200" kern="1200" dirty="0" err="1" smtClean="0">
                <a:solidFill>
                  <a:schemeClr val="tx1"/>
                </a:solidFill>
                <a:latin typeface="+mn-lt"/>
                <a:ea typeface="+mn-ea"/>
                <a:cs typeface="+mn-cs"/>
              </a:rPr>
              <a:t>PrintStream</a:t>
            </a:r>
            <a:r>
              <a:rPr lang="en-IN" sz="1200" kern="1200" dirty="0" smtClean="0">
                <a:solidFill>
                  <a:schemeClr val="tx1"/>
                </a:solidFill>
                <a:latin typeface="+mn-lt"/>
                <a:ea typeface="+mn-ea"/>
                <a:cs typeface="+mn-cs"/>
              </a:rPr>
              <a:t> </a:t>
            </a:r>
            <a:r>
              <a:rPr lang="en-IN" sz="1200" kern="1200" dirty="0" err="1" smtClean="0">
                <a:solidFill>
                  <a:schemeClr val="tx1"/>
                </a:solidFill>
                <a:latin typeface="+mn-lt"/>
                <a:ea typeface="+mn-ea"/>
                <a:cs typeface="+mn-cs"/>
              </a:rPr>
              <a:t>printf</a:t>
            </a:r>
            <a:r>
              <a:rPr lang="en-IN" sz="1200" kern="1200" dirty="0" smtClean="0">
                <a:solidFill>
                  <a:schemeClr val="tx1"/>
                </a:solidFill>
                <a:latin typeface="+mn-lt"/>
                <a:ea typeface="+mn-ea"/>
                <a:cs typeface="+mn-cs"/>
              </a:rPr>
              <a:t>(String format, Object... </a:t>
            </a:r>
            <a:r>
              <a:rPr lang="en-IN" sz="1200" kern="1200" dirty="0" err="1" smtClean="0">
                <a:solidFill>
                  <a:schemeClr val="tx1"/>
                </a:solidFill>
                <a:latin typeface="+mn-lt"/>
                <a:ea typeface="+mn-ea"/>
                <a:cs typeface="+mn-cs"/>
              </a:rPr>
              <a:t>args</a:t>
            </a:r>
            <a:r>
              <a:rPr lang="en-IN" sz="1200" kern="1200" dirty="0" smtClean="0">
                <a:solidFill>
                  <a:schemeClr val="tx1"/>
                </a:solidFill>
                <a:latin typeface="+mn-lt"/>
                <a:ea typeface="+mn-ea"/>
                <a:cs typeface="+mn-cs"/>
              </a:rPr>
              <a:t>) typical Java program creates many objects, which as you know, interact by invoking methods. Through these object interactions, a program can carry out various tasks, such as implementing a GUI, running an animation, or sending and receiving information over a network. Once an object has completed the work for which it was created, its resources are recycled for use by other objects.</a:t>
            </a:r>
            <a:r>
              <a:rPr lang="en-IN" sz="1200" b="1" kern="1200" dirty="0" smtClean="0">
                <a:solidFill>
                  <a:schemeClr val="tx1"/>
                </a:solidFill>
                <a:latin typeface="+mn-lt"/>
                <a:ea typeface="+mn-ea"/>
                <a:cs typeface="+mn-cs"/>
              </a:rPr>
              <a:t> Declaring a Variable to Refer to an Object</a:t>
            </a:r>
          </a:p>
          <a:p>
            <a:r>
              <a:rPr lang="en-IN" sz="1200" kern="1200" dirty="0" smtClean="0">
                <a:solidFill>
                  <a:schemeClr val="tx1"/>
                </a:solidFill>
                <a:latin typeface="+mn-lt"/>
                <a:ea typeface="+mn-ea"/>
                <a:cs typeface="+mn-cs"/>
              </a:rPr>
              <a:t>Previously, you learned that to declare a variable, you write:</a:t>
            </a:r>
          </a:p>
          <a:p>
            <a:r>
              <a:rPr lang="en-IN" sz="1200" i="1" kern="1200" dirty="0" smtClean="0">
                <a:solidFill>
                  <a:schemeClr val="tx1"/>
                </a:solidFill>
                <a:latin typeface="+mn-lt"/>
                <a:ea typeface="+mn-ea"/>
                <a:cs typeface="+mn-cs"/>
              </a:rPr>
              <a:t>type name</a:t>
            </a:r>
            <a:r>
              <a:rPr lang="en-IN" sz="1200" kern="1200" dirty="0" smtClean="0">
                <a:solidFill>
                  <a:schemeClr val="tx1"/>
                </a:solidFill>
                <a:latin typeface="+mn-lt"/>
                <a:ea typeface="+mn-ea"/>
                <a:cs typeface="+mn-cs"/>
              </a:rPr>
              <a:t>; </a:t>
            </a:r>
          </a:p>
          <a:p>
            <a:r>
              <a:rPr lang="en-IN" sz="1200" kern="1200" dirty="0" smtClean="0">
                <a:solidFill>
                  <a:schemeClr val="tx1"/>
                </a:solidFill>
                <a:latin typeface="+mn-lt"/>
                <a:ea typeface="+mn-ea"/>
                <a:cs typeface="+mn-cs"/>
              </a:rPr>
              <a:t>This notifies the compiler that you will use </a:t>
            </a:r>
            <a:r>
              <a:rPr lang="en-IN" sz="1200" i="1" kern="1200" dirty="0" smtClean="0">
                <a:solidFill>
                  <a:schemeClr val="tx1"/>
                </a:solidFill>
                <a:latin typeface="+mn-lt"/>
                <a:ea typeface="+mn-ea"/>
                <a:cs typeface="+mn-cs"/>
              </a:rPr>
              <a:t>name</a:t>
            </a:r>
            <a:r>
              <a:rPr lang="en-IN" sz="1200" kern="1200" dirty="0" smtClean="0">
                <a:solidFill>
                  <a:schemeClr val="tx1"/>
                </a:solidFill>
                <a:latin typeface="+mn-lt"/>
                <a:ea typeface="+mn-ea"/>
                <a:cs typeface="+mn-cs"/>
              </a:rPr>
              <a:t> to refer to data whose type is </a:t>
            </a:r>
            <a:r>
              <a:rPr lang="en-IN" sz="1200" i="1" kern="1200" dirty="0" smtClean="0">
                <a:solidFill>
                  <a:schemeClr val="tx1"/>
                </a:solidFill>
                <a:latin typeface="+mn-lt"/>
                <a:ea typeface="+mn-ea"/>
                <a:cs typeface="+mn-cs"/>
              </a:rPr>
              <a:t>type</a:t>
            </a:r>
            <a:r>
              <a:rPr lang="en-IN" sz="1200" kern="1200" dirty="0" smtClean="0">
                <a:solidFill>
                  <a:schemeClr val="tx1"/>
                </a:solidFill>
                <a:latin typeface="+mn-lt"/>
                <a:ea typeface="+mn-ea"/>
                <a:cs typeface="+mn-cs"/>
              </a:rPr>
              <a:t>. With a primitive variable, this declaration also reserves the proper amount of memory for the variable.</a:t>
            </a:r>
          </a:p>
          <a:p>
            <a:r>
              <a:rPr lang="en-IN" sz="1200" kern="1200" dirty="0" smtClean="0">
                <a:solidFill>
                  <a:schemeClr val="tx1"/>
                </a:solidFill>
                <a:latin typeface="+mn-lt"/>
                <a:ea typeface="+mn-ea"/>
                <a:cs typeface="+mn-cs"/>
              </a:rPr>
              <a:t>You can also declare a reference variable on its own line. For example:</a:t>
            </a:r>
          </a:p>
          <a:p>
            <a:r>
              <a:rPr lang="en-IN" sz="1200" kern="1200" dirty="0" smtClean="0">
                <a:solidFill>
                  <a:schemeClr val="tx1"/>
                </a:solidFill>
                <a:latin typeface="+mn-lt"/>
                <a:ea typeface="+mn-ea"/>
                <a:cs typeface="+mn-cs"/>
              </a:rPr>
              <a:t>Point </a:t>
            </a:r>
            <a:r>
              <a:rPr lang="en-IN" sz="1200" kern="1200" dirty="0" err="1" smtClean="0">
                <a:solidFill>
                  <a:schemeClr val="tx1"/>
                </a:solidFill>
                <a:latin typeface="+mn-lt"/>
                <a:ea typeface="+mn-ea"/>
                <a:cs typeface="+mn-cs"/>
              </a:rPr>
              <a:t>originOne</a:t>
            </a:r>
            <a:r>
              <a:rPr lang="en-IN" sz="1200" kern="1200" dirty="0" smtClean="0">
                <a:solidFill>
                  <a:schemeClr val="tx1"/>
                </a:solidFill>
                <a:latin typeface="+mn-lt"/>
                <a:ea typeface="+mn-ea"/>
                <a:cs typeface="+mn-cs"/>
              </a:rPr>
              <a:t>; </a:t>
            </a:r>
          </a:p>
          <a:p>
            <a:r>
              <a:rPr lang="en-IN" sz="1200" kern="1200" dirty="0" smtClean="0">
                <a:solidFill>
                  <a:schemeClr val="tx1"/>
                </a:solidFill>
                <a:latin typeface="+mn-lt"/>
                <a:ea typeface="+mn-ea"/>
                <a:cs typeface="+mn-cs"/>
              </a:rPr>
              <a:t>If you declare </a:t>
            </a:r>
            <a:r>
              <a:rPr lang="en-IN" sz="1200" kern="1200" dirty="0" err="1" smtClean="0">
                <a:solidFill>
                  <a:schemeClr val="tx1"/>
                </a:solidFill>
                <a:latin typeface="+mn-lt"/>
                <a:ea typeface="+mn-ea"/>
                <a:cs typeface="+mn-cs"/>
              </a:rPr>
              <a:t>originOne</a:t>
            </a:r>
            <a:r>
              <a:rPr lang="en-IN" sz="1200" kern="1200" dirty="0" smtClean="0">
                <a:solidFill>
                  <a:schemeClr val="tx1"/>
                </a:solidFill>
                <a:latin typeface="+mn-lt"/>
                <a:ea typeface="+mn-ea"/>
                <a:cs typeface="+mn-cs"/>
              </a:rPr>
              <a:t> like this, its value will be undetermined until an object is actually created and assigned to it. Simply declaring a reference variable does not create an object. For that, you need to use the new operator, as described in the next section. You must assign an object to </a:t>
            </a:r>
            <a:r>
              <a:rPr lang="en-IN" sz="1200" kern="1200" dirty="0" err="1" smtClean="0">
                <a:solidFill>
                  <a:schemeClr val="tx1"/>
                </a:solidFill>
                <a:latin typeface="+mn-lt"/>
                <a:ea typeface="+mn-ea"/>
                <a:cs typeface="+mn-cs"/>
              </a:rPr>
              <a:t>originOne</a:t>
            </a:r>
            <a:r>
              <a:rPr lang="en-IN" sz="1200" kern="1200" dirty="0" smtClean="0">
                <a:solidFill>
                  <a:schemeClr val="tx1"/>
                </a:solidFill>
                <a:latin typeface="+mn-lt"/>
                <a:ea typeface="+mn-ea"/>
                <a:cs typeface="+mn-cs"/>
              </a:rPr>
              <a:t> before you use it in your code. Otherwise, you will get a compiler error.</a:t>
            </a:r>
          </a:p>
          <a:p>
            <a:endParaRPr lang="en-IN" dirty="0"/>
          </a:p>
        </p:txBody>
      </p:sp>
      <p:sp>
        <p:nvSpPr>
          <p:cNvPr id="4" name="Slide Number Placeholder 3"/>
          <p:cNvSpPr>
            <a:spLocks noGrp="1"/>
          </p:cNvSpPr>
          <p:nvPr>
            <p:ph type="sldNum" sz="quarter" idx="10"/>
          </p:nvPr>
        </p:nvSpPr>
        <p:spPr/>
        <p:txBody>
          <a:bodyPr/>
          <a:lstStyle/>
          <a:p>
            <a:fld id="{B082E74D-B9BF-40E4-9746-6DED16DAAC63}" type="slidenum">
              <a:rPr lang="en-IN" smtClean="0"/>
              <a:pPr/>
              <a:t>29</a:t>
            </a:fld>
            <a:endParaRPr lang="en-I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Protected variables can be referred</a:t>
            </a:r>
            <a:r>
              <a:rPr lang="en-US" baseline="0" dirty="0" smtClean="0"/>
              <a:t> in subclass in diff package by only child class object. Not by the parent class object.</a:t>
            </a:r>
            <a:r>
              <a:rPr lang="en-IN" sz="1200" kern="1200" dirty="0" smtClean="0">
                <a:solidFill>
                  <a:schemeClr val="tx1"/>
                </a:solidFill>
                <a:latin typeface="+mn-lt"/>
                <a:ea typeface="+mn-ea"/>
                <a:cs typeface="+mn-cs"/>
              </a:rPr>
              <a:t> a program can have multiple references to the same object; all references to an object must be dropped before the object is eligible for garbage collection.</a:t>
            </a:r>
            <a:endParaRPr lang="en-IN" dirty="0"/>
          </a:p>
        </p:txBody>
      </p:sp>
      <p:sp>
        <p:nvSpPr>
          <p:cNvPr id="4" name="Slide Number Placeholder 3"/>
          <p:cNvSpPr>
            <a:spLocks noGrp="1"/>
          </p:cNvSpPr>
          <p:nvPr>
            <p:ph type="sldNum" sz="quarter" idx="10"/>
          </p:nvPr>
        </p:nvSpPr>
        <p:spPr/>
        <p:txBody>
          <a:bodyPr/>
          <a:lstStyle/>
          <a:p>
            <a:fld id="{B082E74D-B9BF-40E4-9746-6DED16DAAC63}" type="slidenum">
              <a:rPr lang="en-IN" smtClean="0"/>
              <a:pPr/>
              <a:t>31</a:t>
            </a:fld>
            <a:endParaRPr lang="en-I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IN" sz="1200" kern="1200" dirty="0" smtClean="0">
                <a:solidFill>
                  <a:schemeClr val="tx1"/>
                </a:solidFill>
                <a:latin typeface="+mn-lt"/>
                <a:ea typeface="+mn-ea"/>
                <a:cs typeface="+mn-cs"/>
              </a:rPr>
              <a:t>The runtime system guarantees that static initialization blocks are called in the order that they appear in the source code. •Returning values from methods.</a:t>
            </a:r>
          </a:p>
          <a:p>
            <a:r>
              <a:rPr lang="en-IN" sz="1200" kern="1200" dirty="0" smtClean="0">
                <a:solidFill>
                  <a:schemeClr val="tx1"/>
                </a:solidFill>
                <a:latin typeface="+mn-lt"/>
                <a:ea typeface="+mn-ea"/>
                <a:cs typeface="+mn-cs"/>
              </a:rPr>
              <a:t>•The this keyword.</a:t>
            </a:r>
          </a:p>
          <a:p>
            <a:r>
              <a:rPr lang="en-IN" sz="1200" kern="1200" dirty="0" smtClean="0">
                <a:solidFill>
                  <a:schemeClr val="tx1"/>
                </a:solidFill>
                <a:latin typeface="+mn-lt"/>
                <a:ea typeface="+mn-ea"/>
                <a:cs typeface="+mn-cs"/>
              </a:rPr>
              <a:t>•Class vs. instance members.</a:t>
            </a:r>
          </a:p>
          <a:p>
            <a:r>
              <a:rPr lang="en-IN" sz="1200" kern="1200" dirty="0" smtClean="0">
                <a:solidFill>
                  <a:schemeClr val="tx1"/>
                </a:solidFill>
                <a:latin typeface="+mn-lt"/>
                <a:ea typeface="+mn-ea"/>
                <a:cs typeface="+mn-cs"/>
              </a:rPr>
              <a:t>•Access control.</a:t>
            </a:r>
          </a:p>
          <a:p>
            <a:r>
              <a:rPr lang="en-IN" sz="1200" kern="1200" dirty="0" smtClean="0">
                <a:solidFill>
                  <a:schemeClr val="tx1"/>
                </a:solidFill>
                <a:latin typeface="+mn-lt"/>
                <a:ea typeface="+mn-ea"/>
                <a:cs typeface="+mn-cs"/>
              </a:rPr>
              <a:t>A method returns to the code that invoked it when it</a:t>
            </a:r>
          </a:p>
          <a:p>
            <a:r>
              <a:rPr lang="en-IN" sz="1200" kern="1200" dirty="0" smtClean="0">
                <a:solidFill>
                  <a:schemeClr val="tx1"/>
                </a:solidFill>
                <a:latin typeface="+mn-lt"/>
                <a:ea typeface="+mn-ea"/>
                <a:cs typeface="+mn-cs"/>
              </a:rPr>
              <a:t>•completes all the statements in the method,</a:t>
            </a:r>
          </a:p>
          <a:p>
            <a:r>
              <a:rPr lang="en-IN" sz="1200" kern="1200" dirty="0" smtClean="0">
                <a:solidFill>
                  <a:schemeClr val="tx1"/>
                </a:solidFill>
                <a:latin typeface="+mn-lt"/>
                <a:ea typeface="+mn-ea"/>
                <a:cs typeface="+mn-cs"/>
              </a:rPr>
              <a:t>•reaches a return statement, or</a:t>
            </a:r>
          </a:p>
          <a:p>
            <a:r>
              <a:rPr lang="en-IN" sz="1200" kern="1200" dirty="0" smtClean="0">
                <a:solidFill>
                  <a:schemeClr val="tx1"/>
                </a:solidFill>
                <a:latin typeface="+mn-lt"/>
                <a:ea typeface="+mn-ea"/>
                <a:cs typeface="+mn-cs"/>
              </a:rPr>
              <a:t>•throws an exception (covered later),</a:t>
            </a:r>
          </a:p>
          <a:p>
            <a:r>
              <a:rPr lang="en-IN" sz="1200" kern="1200" dirty="0" smtClean="0">
                <a:solidFill>
                  <a:schemeClr val="tx1"/>
                </a:solidFill>
                <a:latin typeface="+mn-lt"/>
                <a:ea typeface="+mn-ea"/>
                <a:cs typeface="+mn-cs"/>
              </a:rPr>
              <a:t>Any method declared void doesn't return a value. It does not need to contain a return statement, but it may do so. In such a case, a return statement can be used to branch out of a control flow block and exit the method and is simply used like this:</a:t>
            </a:r>
          </a:p>
          <a:p>
            <a:endParaRPr lang="en-IN" sz="1200" kern="1200" dirty="0" smtClean="0">
              <a:solidFill>
                <a:schemeClr val="tx1"/>
              </a:solidFill>
              <a:latin typeface="+mn-lt"/>
              <a:ea typeface="+mn-ea"/>
              <a:cs typeface="+mn-cs"/>
            </a:endParaRPr>
          </a:p>
          <a:p>
            <a:r>
              <a:rPr lang="en-IN" sz="1200" kern="1200" dirty="0" smtClean="0">
                <a:solidFill>
                  <a:schemeClr val="tx1"/>
                </a:solidFill>
                <a:latin typeface="+mn-lt"/>
                <a:ea typeface="+mn-ea"/>
                <a:cs typeface="+mn-cs"/>
              </a:rPr>
              <a:t>return;</a:t>
            </a:r>
          </a:p>
          <a:p>
            <a:r>
              <a:rPr lang="en-IN" sz="1200" kern="1200" dirty="0" smtClean="0">
                <a:solidFill>
                  <a:schemeClr val="tx1"/>
                </a:solidFill>
                <a:latin typeface="+mn-lt"/>
                <a:ea typeface="+mn-ea"/>
                <a:cs typeface="+mn-cs"/>
              </a:rPr>
              <a:t>covariant return type, means that the return type is allowed to vary in the same direction as the subclass.</a:t>
            </a:r>
          </a:p>
          <a:p>
            <a:endParaRPr lang="en-IN" sz="1200" kern="1200" dirty="0" smtClean="0">
              <a:solidFill>
                <a:schemeClr val="tx1"/>
              </a:solidFill>
              <a:latin typeface="+mn-lt"/>
              <a:ea typeface="+mn-ea"/>
              <a:cs typeface="+mn-cs"/>
            </a:endParaRPr>
          </a:p>
          <a:p>
            <a:endParaRPr lang="en-IN" sz="1200" kern="1200" dirty="0" smtClean="0">
              <a:solidFill>
                <a:schemeClr val="tx1"/>
              </a:solidFill>
              <a:latin typeface="+mn-lt"/>
              <a:ea typeface="+mn-ea"/>
              <a:cs typeface="+mn-cs"/>
            </a:endParaRPr>
          </a:p>
          <a:p>
            <a:r>
              <a:rPr lang="en-IN" sz="1200" kern="1200" dirty="0" smtClean="0">
                <a:solidFill>
                  <a:schemeClr val="tx1"/>
                </a:solidFill>
                <a:latin typeface="+mn-lt"/>
                <a:ea typeface="+mn-ea"/>
                <a:cs typeface="+mn-cs"/>
              </a:rPr>
              <a:t>Note: You also can use interface names as return types. In this case, the object returned must implement the specified interface. this is a reference to the current object — the object whose method or constructor is being called. You can refer to any member of the current object from within an instance method or a constructor by using </a:t>
            </a:r>
            <a:r>
              <a:rPr lang="en-IN" sz="1200" kern="1200" dirty="0" err="1" smtClean="0">
                <a:solidFill>
                  <a:schemeClr val="tx1"/>
                </a:solidFill>
                <a:latin typeface="+mn-lt"/>
                <a:ea typeface="+mn-ea"/>
                <a:cs typeface="+mn-cs"/>
              </a:rPr>
              <a:t>this.this</a:t>
            </a:r>
            <a:r>
              <a:rPr lang="en-IN" sz="1200" kern="1200" dirty="0" smtClean="0">
                <a:solidFill>
                  <a:schemeClr val="tx1"/>
                </a:solidFill>
                <a:latin typeface="+mn-lt"/>
                <a:ea typeface="+mn-ea"/>
                <a:cs typeface="+mn-cs"/>
              </a:rPr>
              <a:t> keyword to call another constructor in the same class. </a:t>
            </a:r>
            <a:r>
              <a:rPr lang="en-IN" sz="1200" kern="1200" smtClean="0">
                <a:solidFill>
                  <a:schemeClr val="tx1"/>
                </a:solidFill>
                <a:latin typeface="+mn-lt"/>
                <a:ea typeface="+mn-ea"/>
                <a:cs typeface="+mn-cs"/>
              </a:rPr>
              <a:t>Doing so is called an explicit constructor invocation.</a:t>
            </a:r>
            <a:endParaRPr lang="en-IN"/>
          </a:p>
        </p:txBody>
      </p:sp>
      <p:sp>
        <p:nvSpPr>
          <p:cNvPr id="4" name="Slide Number Placeholder 3"/>
          <p:cNvSpPr>
            <a:spLocks noGrp="1"/>
          </p:cNvSpPr>
          <p:nvPr>
            <p:ph type="sldNum" sz="quarter" idx="10"/>
          </p:nvPr>
        </p:nvSpPr>
        <p:spPr/>
        <p:txBody>
          <a:bodyPr/>
          <a:lstStyle/>
          <a:p>
            <a:fld id="{B082E74D-B9BF-40E4-9746-6DED16DAAC63}" type="slidenum">
              <a:rPr lang="en-IN" smtClean="0"/>
              <a:pPr/>
              <a:t>33</a:t>
            </a:fld>
            <a:endParaRPr lang="en-I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IN" dirty="0" smtClean="0"/>
              <a:t>if a company's domain name is "example.com." and a particular computer in the company has been named "</a:t>
            </a:r>
            <a:r>
              <a:rPr lang="en-IN" dirty="0" err="1" smtClean="0"/>
              <a:t>plato</a:t>
            </a:r>
            <a:r>
              <a:rPr lang="en-IN" dirty="0" smtClean="0"/>
              <a:t>", the hostname for that computer will be "plato.example.com.".</a:t>
            </a:r>
            <a:r>
              <a:rPr lang="en-IN" i="1" dirty="0" smtClean="0"/>
              <a:t> "The </a:t>
            </a:r>
            <a:r>
              <a:rPr lang="en-IN" b="1" i="1" dirty="0" err="1" smtClean="0"/>
              <a:t>localhost</a:t>
            </a:r>
            <a:r>
              <a:rPr lang="en-IN" i="1" dirty="0" smtClean="0"/>
              <a:t> is the default name describing the local computer address also known as the </a:t>
            </a:r>
            <a:r>
              <a:rPr lang="en-IN" b="1" i="1" dirty="0" smtClean="0"/>
              <a:t>loopback address</a:t>
            </a:r>
            <a:r>
              <a:rPr lang="en-IN" i="1" dirty="0" smtClean="0"/>
              <a:t>. For example, typing: </a:t>
            </a:r>
            <a:r>
              <a:rPr lang="en-IN" b="1" i="1" dirty="0" smtClean="0"/>
              <a:t>ping </a:t>
            </a:r>
            <a:r>
              <a:rPr lang="en-IN" b="1" i="1" dirty="0" err="1" smtClean="0"/>
              <a:t>localhost</a:t>
            </a:r>
            <a:r>
              <a:rPr lang="en-IN" i="1" dirty="0" smtClean="0"/>
              <a:t> would ping the local IP address of 127.0.0.1 (the loopback address). When setting up a web server or software on a web server, 127.0.0.1 is used to point the software to the local </a:t>
            </a:r>
            <a:r>
              <a:rPr lang="en-IN" i="1" dirty="0" err="1" smtClean="0"/>
              <a:t>machine."</a:t>
            </a:r>
            <a:r>
              <a:rPr lang="en-IN" b="1" dirty="0" err="1" smtClean="0"/>
              <a:t>localhost</a:t>
            </a:r>
            <a:r>
              <a:rPr lang="en-IN" dirty="0" smtClean="0"/>
              <a:t> refers to </a:t>
            </a:r>
            <a:r>
              <a:rPr lang="en-IN" i="1" dirty="0" smtClean="0"/>
              <a:t>"this computer"</a:t>
            </a:r>
            <a:r>
              <a:rPr lang="en-IN" dirty="0" smtClean="0"/>
              <a:t> or even more accurately "the computer I'm working on." "IP" stands for Internet Protocol, so an IP address is an Internet Protocol address. IP addresses can be either static or dynamic. Static IP addresses never change. They serve as a permanent Internet address and provide a simple and reliable way for remote computers to contact you. Static IP addresses reveal such information as the continent, country, region, and city in which a computer is located.</a:t>
            </a:r>
            <a:r>
              <a:rPr lang="en-IN" dirty="0" smtClean="0">
                <a:hlinkClick r:id="rId3"/>
              </a:rPr>
              <a:t> Dynamic IP addresses</a:t>
            </a:r>
            <a:r>
              <a:rPr lang="en-IN" dirty="0" smtClean="0"/>
              <a:t> are temporary and are assigned each time a computer accesses the Internet. They are, in effect, borrowed from a pool of IP addresses that are shared among various computers. Since a limited number of static IP addresses are available, many ISPs reserve a portion of their assigned addresses for sharing among their subscribers in this way. </a:t>
            </a:r>
            <a:r>
              <a:rPr lang="en-IN" dirty="0" smtClean="0">
                <a:hlinkClick r:id="rId3"/>
              </a:rPr>
              <a:t>Static IP addresses</a:t>
            </a:r>
            <a:r>
              <a:rPr lang="en-IN" dirty="0" smtClean="0"/>
              <a:t> are generally preferable for such uses as </a:t>
            </a:r>
            <a:r>
              <a:rPr lang="en-IN" dirty="0" smtClean="0">
                <a:hlinkClick r:id="rId4"/>
              </a:rPr>
              <a:t>VOIP</a:t>
            </a:r>
            <a:r>
              <a:rPr lang="en-IN" dirty="0" smtClean="0"/>
              <a:t> (Voice over Internet Protocol), online gaming, or any other purpose where users need to make it easy for other computers to locate and connect to them. Easy access can also be facilitated when using a dynamic IP address through the use of a dynamic DNS service, which enables other computers to find you even though you may be using a temporary, one-time IP address. This often entails an extra charge, however, so check with your ISP.</a:t>
            </a:r>
          </a:p>
          <a:p>
            <a:r>
              <a:rPr lang="en-IN" dirty="0" smtClean="0"/>
              <a:t>Static IP addresses are considered somewhat less secure than dynamic IP addresses, since they are easier to track for data mining purposes. However, following safe Internet practices can help mitigate this potential problem and keep your computer secure no matter what type of IP address you use.</a:t>
            </a:r>
          </a:p>
          <a:p>
            <a:endParaRPr lang="en-IN" dirty="0"/>
          </a:p>
        </p:txBody>
      </p:sp>
      <p:sp>
        <p:nvSpPr>
          <p:cNvPr id="4" name="Slide Number Placeholder 3"/>
          <p:cNvSpPr>
            <a:spLocks noGrp="1"/>
          </p:cNvSpPr>
          <p:nvPr>
            <p:ph type="sldNum" sz="quarter" idx="10"/>
          </p:nvPr>
        </p:nvSpPr>
        <p:spPr/>
        <p:txBody>
          <a:bodyPr/>
          <a:lstStyle/>
          <a:p>
            <a:fld id="{1671AD8C-521E-4338-BC9D-02AE83DE0117}" type="slidenum">
              <a:rPr lang="en-IN" smtClean="0"/>
              <a:pPr/>
              <a:t>75</a:t>
            </a:fld>
            <a:endParaRPr lang="en-I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2">
        <a:schemeClr val="bg2"/>
      </p:bgRef>
    </p:bg>
    <p:spTree>
      <p:nvGrpSpPr>
        <p:cNvPr id="1" name=""/>
        <p:cNvGrpSpPr/>
        <p:nvPr/>
      </p:nvGrpSpPr>
      <p:grpSpPr>
        <a:xfrm>
          <a:off x="0" y="0"/>
          <a:ext cx="0" cy="0"/>
          <a:chOff x="0" y="0"/>
          <a:chExt cx="0" cy="0"/>
        </a:xfrm>
      </p:grpSpPr>
      <p:sp>
        <p:nvSpPr>
          <p:cNvPr id="9" name="Rectangle 8"/>
          <p:cNvSpPr/>
          <p:nvPr/>
        </p:nvSpPr>
        <p:spPr bwMode="ltGray">
          <a:xfrm>
            <a:off x="0" y="0"/>
            <a:ext cx="9143999" cy="513543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2" name="Title 1"/>
          <p:cNvSpPr>
            <a:spLocks noGrp="1"/>
          </p:cNvSpPr>
          <p:nvPr>
            <p:ph type="ctrTitle"/>
          </p:nvPr>
        </p:nvSpPr>
        <p:spPr>
          <a:xfrm>
            <a:off x="685800" y="3355848"/>
            <a:ext cx="8077200" cy="1673352"/>
          </a:xfrm>
        </p:spPr>
        <p:txBody>
          <a:bodyPr vert="horz" lIns="91440" tIns="0" rIns="45720" bIns="0" rtlCol="0" anchor="t">
            <a:normAutofit/>
            <a:scene3d>
              <a:camera prst="orthographicFront"/>
              <a:lightRig rig="threePt" dir="t">
                <a:rot lat="0" lon="0" rev="4800000"/>
              </a:lightRig>
            </a:scene3d>
            <a:sp3d prstMaterial="matte">
              <a:bevelT w="50800" h="10160"/>
            </a:sp3d>
          </a:bodyPr>
          <a:lstStyle>
            <a:lvl1pPr algn="l">
              <a:defRPr sz="4700" b="1"/>
            </a:lvl1pPr>
            <a:extLst/>
          </a:lstStyle>
          <a:p>
            <a:r>
              <a:rPr kumimoji="0" lang="en-US" smtClean="0"/>
              <a:t>Click to edit Master title style</a:t>
            </a:r>
            <a:endParaRPr kumimoji="0" lang="en-US"/>
          </a:p>
        </p:txBody>
      </p:sp>
      <p:sp>
        <p:nvSpPr>
          <p:cNvPr id="3" name="Subtitle 2"/>
          <p:cNvSpPr>
            <a:spLocks noGrp="1"/>
          </p:cNvSpPr>
          <p:nvPr>
            <p:ph type="subTitle" idx="1"/>
          </p:nvPr>
        </p:nvSpPr>
        <p:spPr>
          <a:xfrm>
            <a:off x="685800" y="1828800"/>
            <a:ext cx="8077200" cy="1499616"/>
          </a:xfrm>
        </p:spPr>
        <p:txBody>
          <a:bodyPr lIns="118872" tIns="0" rIns="45720" bIns="0" anchor="b"/>
          <a:lstStyle>
            <a:lvl1pPr marL="0" indent="0" algn="l">
              <a:buNone/>
              <a:defRPr sz="2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extLst/>
          </a:lstStyle>
          <a:p>
            <a:r>
              <a:rPr kumimoji="0" lang="en-US" smtClean="0"/>
              <a:t>Click to edit Master subtitle style</a:t>
            </a:r>
            <a:endParaRPr kumimoji="0" lang="en-US"/>
          </a:p>
        </p:txBody>
      </p:sp>
      <p:sp>
        <p:nvSpPr>
          <p:cNvPr id="4" name="Date Placeholder 3"/>
          <p:cNvSpPr>
            <a:spLocks noGrp="1"/>
          </p:cNvSpPr>
          <p:nvPr>
            <p:ph type="dt" sz="half" idx="10"/>
          </p:nvPr>
        </p:nvSpPr>
        <p:spPr/>
        <p:txBody>
          <a:bodyPr/>
          <a:lstStyle/>
          <a:p>
            <a:fld id="{ED4D1C3D-70DD-46CD-BD40-48AA3883BEE3}" type="datetimeFigureOut">
              <a:rPr lang="en-IN" smtClean="0"/>
              <a:pPr/>
              <a:t>20-06-2017</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1F3B2E9-1E78-49CD-A0FA-D8AB5D6BCF4F}" type="slidenum">
              <a:rPr lang="en-IN" smtClean="0"/>
              <a:pPr/>
              <a:t>‹#›</a:t>
            </a:fld>
            <a:endParaRPr lang="en-IN"/>
          </a:p>
        </p:txBody>
      </p:sp>
      <p:sp>
        <p:nvSpPr>
          <p:cNvPr id="10" name="Rectangle 9"/>
          <p:cNvSpPr/>
          <p:nvPr/>
        </p:nvSpPr>
        <p:spPr bwMode="invGray">
          <a:xfrm>
            <a:off x="0" y="5128334"/>
            <a:ext cx="9144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ED4D1C3D-70DD-46CD-BD40-48AA3883BEE3}" type="datetimeFigureOut">
              <a:rPr lang="en-IN" smtClean="0"/>
              <a:pPr/>
              <a:t>20-06-2017</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1F3B2E9-1E78-49CD-A0FA-D8AB5D6BCF4F}" type="slidenum">
              <a:rPr lang="en-IN" smtClean="0"/>
              <a:pPr/>
              <a:t>‹#›</a:t>
            </a:fld>
            <a:endParaRPr lang="en-I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p:cNvSpPr/>
          <p:nvPr/>
        </p:nvSpPr>
        <p:spPr bwMode="invGray">
          <a:xfrm>
            <a:off x="6598920" y="0"/>
            <a:ext cx="45720" cy="6858000"/>
          </a:xfrm>
          <a:prstGeom prst="rect">
            <a:avLst/>
          </a:prstGeom>
          <a:solidFill>
            <a:srgbClr val="FFFFFF"/>
          </a:solidFill>
          <a:ln w="48000" cap="flat" cmpd="thickThin" algn="ctr">
            <a:noFill/>
            <a:prstDash val="solid"/>
          </a:ln>
          <a:effectLst>
            <a:outerShdw blurRad="31750" dist="10160" dir="108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8" name="Rectangle 7"/>
          <p:cNvSpPr/>
          <p:nvPr/>
        </p:nvSpPr>
        <p:spPr bwMode="ltGray">
          <a:xfrm>
            <a:off x="6647687" y="0"/>
            <a:ext cx="2514601" cy="685800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2" name="Vertical Title 1"/>
          <p:cNvSpPr>
            <a:spLocks noGrp="1"/>
          </p:cNvSpPr>
          <p:nvPr>
            <p:ph type="title" orient="vert"/>
          </p:nvPr>
        </p:nvSpPr>
        <p:spPr>
          <a:xfrm>
            <a:off x="6781800" y="274640"/>
            <a:ext cx="1905000" cy="5851525"/>
          </a:xfrm>
        </p:spPr>
        <p:txBody>
          <a:bodyPr vert="eaVert"/>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304800"/>
            <a:ext cx="6019800" cy="5851525"/>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ED4D1C3D-70DD-46CD-BD40-48AA3883BEE3}" type="datetimeFigureOut">
              <a:rPr lang="en-IN" smtClean="0"/>
              <a:pPr/>
              <a:t>20-06-2017</a:t>
            </a:fld>
            <a:endParaRPr lang="en-IN"/>
          </a:p>
        </p:txBody>
      </p:sp>
      <p:sp>
        <p:nvSpPr>
          <p:cNvPr id="5" name="Footer Placeholder 4"/>
          <p:cNvSpPr>
            <a:spLocks noGrp="1"/>
          </p:cNvSpPr>
          <p:nvPr>
            <p:ph type="ftr" sz="quarter" idx="11"/>
          </p:nvPr>
        </p:nvSpPr>
        <p:spPr>
          <a:xfrm>
            <a:off x="2640597" y="6377459"/>
            <a:ext cx="3836404" cy="365125"/>
          </a:xfrm>
        </p:spPr>
        <p:txBody>
          <a:bodyPr/>
          <a:lstStyle/>
          <a:p>
            <a:endParaRPr lang="en-IN"/>
          </a:p>
        </p:txBody>
      </p:sp>
      <p:sp>
        <p:nvSpPr>
          <p:cNvPr id="6" name="Slide Number Placeholder 5"/>
          <p:cNvSpPr>
            <a:spLocks noGrp="1"/>
          </p:cNvSpPr>
          <p:nvPr>
            <p:ph type="sldNum" sz="quarter" idx="12"/>
          </p:nvPr>
        </p:nvSpPr>
        <p:spPr/>
        <p:txBody>
          <a:bodyPr/>
          <a:lstStyle/>
          <a:p>
            <a:fld id="{51F3B2E9-1E78-49CD-A0FA-D8AB5D6BCF4F}" type="slidenum">
              <a:rPr lang="en-IN" smtClean="0"/>
              <a:pPr/>
              <a:t>‹#›</a:t>
            </a:fld>
            <a:endParaRPr lang="en-I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55448"/>
            <a:ext cx="8229600" cy="1252728"/>
          </a:xfrm>
        </p:spPr>
        <p:txBody>
          <a:bodyPr/>
          <a:lstStyle>
            <a:extLst/>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ED4D1C3D-70DD-46CD-BD40-48AA3883BEE3}" type="datetimeFigureOut">
              <a:rPr lang="en-IN" smtClean="0"/>
              <a:pPr/>
              <a:t>20-06-2017</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1F3B2E9-1E78-49CD-A0FA-D8AB5D6BCF4F}" type="slidenum">
              <a:rPr lang="en-IN" smtClean="0"/>
              <a:pPr/>
              <a:t>‹#›</a:t>
            </a:fld>
            <a:endParaRPr lang="en-I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2">
        <a:schemeClr val="bg2"/>
      </p:bgRef>
    </p:bg>
    <p:spTree>
      <p:nvGrpSpPr>
        <p:cNvPr id="1" name=""/>
        <p:cNvGrpSpPr/>
        <p:nvPr/>
      </p:nvGrpSpPr>
      <p:grpSpPr>
        <a:xfrm>
          <a:off x="0" y="0"/>
          <a:ext cx="0" cy="0"/>
          <a:chOff x="0" y="0"/>
          <a:chExt cx="0" cy="0"/>
        </a:xfrm>
      </p:grpSpPr>
      <p:sp>
        <p:nvSpPr>
          <p:cNvPr id="9" name="Rectangle 8"/>
          <p:cNvSpPr/>
          <p:nvPr/>
        </p:nvSpPr>
        <p:spPr bwMode="ltGray">
          <a:xfrm>
            <a:off x="0" y="1"/>
            <a:ext cx="9144000" cy="260252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12" name="Rectangle 11"/>
          <p:cNvSpPr/>
          <p:nvPr/>
        </p:nvSpPr>
        <p:spPr bwMode="invGray">
          <a:xfrm>
            <a:off x="0" y="2602520"/>
            <a:ext cx="9144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2" name="Title 1"/>
          <p:cNvSpPr>
            <a:spLocks noGrp="1"/>
          </p:cNvSpPr>
          <p:nvPr>
            <p:ph type="title"/>
          </p:nvPr>
        </p:nvSpPr>
        <p:spPr>
          <a:xfrm>
            <a:off x="749808" y="118872"/>
            <a:ext cx="8013192" cy="1636776"/>
          </a:xfrm>
        </p:spPr>
        <p:txBody>
          <a:bodyPr vert="horz" lIns="91440" tIns="0" rIns="91440" bIns="0" rtlCol="0" anchor="b">
            <a:normAutofit/>
            <a:scene3d>
              <a:camera prst="orthographicFront"/>
              <a:lightRig rig="threePt" dir="t">
                <a:rot lat="0" lon="0" rev="4800000"/>
              </a:lightRig>
            </a:scene3d>
            <a:sp3d prstMaterial="matte">
              <a:bevelT w="50800" h="10160"/>
            </a:sp3d>
          </a:bodyPr>
          <a:lstStyle>
            <a:lvl1pPr algn="l">
              <a:defRPr sz="4700" b="1" cap="none" baseline="0"/>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740664" y="1828800"/>
            <a:ext cx="8022336" cy="685800"/>
          </a:xfrm>
        </p:spPr>
        <p:txBody>
          <a:bodyPr lIns="146304" tIns="0" rIns="45720" bIns="0" anchor="t"/>
          <a:lstStyle>
            <a:lvl1pPr marL="0" indent="0">
              <a:buNone/>
              <a:defRPr sz="20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extLst/>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p>
            <a:fld id="{ED4D1C3D-70DD-46CD-BD40-48AA3883BEE3}" type="datetimeFigureOut">
              <a:rPr lang="en-IN" smtClean="0"/>
              <a:pPr/>
              <a:t>20-06-2017</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1F3B2E9-1E78-49CD-A0FA-D8AB5D6BCF4F}" type="slidenum">
              <a:rPr lang="en-IN" smtClean="0"/>
              <a:pPr/>
              <a:t>‹#›</a:t>
            </a:fld>
            <a:endParaRPr lang="en-IN"/>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Content Placeholder 2"/>
          <p:cNvSpPr>
            <a:spLocks noGrp="1"/>
          </p:cNvSpPr>
          <p:nvPr>
            <p:ph sz="half" idx="1"/>
          </p:nvPr>
        </p:nvSpPr>
        <p:spPr>
          <a:xfrm>
            <a:off x="457200" y="1773936"/>
            <a:ext cx="4038600" cy="4623816"/>
          </a:xfrm>
        </p:spPr>
        <p:txBody>
          <a:bodyPr lIns="91440"/>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648200" y="1773936"/>
            <a:ext cx="4038600" cy="462381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ED4D1C3D-70DD-46CD-BD40-48AA3883BEE3}" type="datetimeFigureOut">
              <a:rPr lang="en-IN" smtClean="0"/>
              <a:pPr/>
              <a:t>20-06-2017</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1F3B2E9-1E78-49CD-A0FA-D8AB5D6BCF4F}" type="slidenum">
              <a:rPr lang="en-IN" smtClean="0"/>
              <a:pPr/>
              <a:t>‹#›</a:t>
            </a:fld>
            <a:endParaRPr lang="en-I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1698987"/>
            <a:ext cx="4040188" cy="715355"/>
          </a:xfrm>
        </p:spPr>
        <p:txBody>
          <a:bodyPr lIns="146304" anchor="ctr"/>
          <a:lstStyle>
            <a:lvl1pPr marL="0" indent="0">
              <a:buNone/>
              <a:defRPr sz="23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extLst/>
          </a:lstStyle>
          <a:p>
            <a:pPr lvl="0" eaLnBrk="1" latinLnBrk="0" hangingPunct="1"/>
            <a:r>
              <a:rPr kumimoji="0" lang="en-US" smtClean="0"/>
              <a:t>Click to edit Master text styles</a:t>
            </a:r>
          </a:p>
        </p:txBody>
      </p:sp>
      <p:sp>
        <p:nvSpPr>
          <p:cNvPr id="4" name="Content Placeholder 3"/>
          <p:cNvSpPr>
            <a:spLocks noGrp="1"/>
          </p:cNvSpPr>
          <p:nvPr>
            <p:ph sz="half" idx="2"/>
          </p:nvPr>
        </p:nvSpPr>
        <p:spPr>
          <a:xfrm>
            <a:off x="457200" y="2449512"/>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Text Placeholder 4"/>
          <p:cNvSpPr>
            <a:spLocks noGrp="1"/>
          </p:cNvSpPr>
          <p:nvPr>
            <p:ph type="body" sz="quarter" idx="3"/>
          </p:nvPr>
        </p:nvSpPr>
        <p:spPr>
          <a:xfrm>
            <a:off x="4645025" y="1698987"/>
            <a:ext cx="4041775" cy="715355"/>
          </a:xfrm>
        </p:spPr>
        <p:txBody>
          <a:bodyPr lIns="146304" anchor="ctr"/>
          <a:lstStyle>
            <a:lvl1pPr marL="0" indent="0">
              <a:buNone/>
              <a:defRPr sz="23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extLst/>
          </a:lstStyle>
          <a:p>
            <a:pPr lvl="0" eaLnBrk="1" latinLnBrk="0" hangingPunct="1"/>
            <a:r>
              <a:rPr kumimoji="0" lang="en-US" smtClean="0"/>
              <a:t>Click to edit Master text styles</a:t>
            </a:r>
          </a:p>
        </p:txBody>
      </p:sp>
      <p:sp>
        <p:nvSpPr>
          <p:cNvPr id="6" name="Content Placeholder 5"/>
          <p:cNvSpPr>
            <a:spLocks noGrp="1"/>
          </p:cNvSpPr>
          <p:nvPr>
            <p:ph sz="quarter" idx="4"/>
          </p:nvPr>
        </p:nvSpPr>
        <p:spPr>
          <a:xfrm>
            <a:off x="4645025" y="2449512"/>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p>
            <a:fld id="{ED4D1C3D-70DD-46CD-BD40-48AA3883BEE3}" type="datetimeFigureOut">
              <a:rPr lang="en-IN" smtClean="0"/>
              <a:pPr/>
              <a:t>20-06-2017</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51F3B2E9-1E78-49CD-A0FA-D8AB5D6BCF4F}" type="slidenum">
              <a:rPr lang="en-IN" smtClean="0"/>
              <a:pPr/>
              <a:t>‹#›</a:t>
            </a:fld>
            <a:endParaRPr lang="en-I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fld id="{ED4D1C3D-70DD-46CD-BD40-48AA3883BEE3}" type="datetimeFigureOut">
              <a:rPr lang="en-IN" smtClean="0"/>
              <a:pPr/>
              <a:t>20-06-2017</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51F3B2E9-1E78-49CD-A0FA-D8AB5D6BCF4F}" type="slidenum">
              <a:rPr lang="en-IN" smtClean="0"/>
              <a:pPr/>
              <a:t>‹#›</a:t>
            </a:fld>
            <a:endParaRPr lang="en-I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D4D1C3D-70DD-46CD-BD40-48AA3883BEE3}" type="datetimeFigureOut">
              <a:rPr lang="en-IN" smtClean="0"/>
              <a:pPr/>
              <a:t>20-06-2017</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51F3B2E9-1E78-49CD-A0FA-D8AB5D6BCF4F}" type="slidenum">
              <a:rPr lang="en-IN" smtClean="0"/>
              <a:pPr/>
              <a:t>‹#›</a:t>
            </a:fld>
            <a:endParaRPr lang="en-I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7838" y="152400"/>
            <a:ext cx="2523744" cy="978408"/>
          </a:xfrm>
        </p:spPr>
        <p:txBody>
          <a:bodyPr vert="horz" lIns="73152" rIns="45720" bIns="0" rtlCol="0" anchor="b">
            <a:normAutofit/>
            <a:sp3d prstMaterial="matte"/>
          </a:bodyPr>
          <a:lstStyle>
            <a:lvl1pPr algn="l">
              <a:defRPr sz="2000" b="0"/>
            </a:lvl1pPr>
            <a:extLst/>
          </a:lstStyle>
          <a:p>
            <a:r>
              <a:rPr kumimoji="0" lang="en-US" smtClean="0"/>
              <a:t>Click to edit Master title style</a:t>
            </a:r>
            <a:endParaRPr kumimoji="0" lang="en-US"/>
          </a:p>
        </p:txBody>
      </p:sp>
      <p:sp>
        <p:nvSpPr>
          <p:cNvPr id="3" name="Content Placeholder 2"/>
          <p:cNvSpPr>
            <a:spLocks noGrp="1"/>
          </p:cNvSpPr>
          <p:nvPr>
            <p:ph idx="1"/>
          </p:nvPr>
        </p:nvSpPr>
        <p:spPr>
          <a:xfrm>
            <a:off x="3019377" y="1743133"/>
            <a:ext cx="5920641" cy="455888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Text Placeholder 3"/>
          <p:cNvSpPr>
            <a:spLocks noGrp="1"/>
          </p:cNvSpPr>
          <p:nvPr>
            <p:ph type="body" sz="half" idx="2"/>
          </p:nvPr>
        </p:nvSpPr>
        <p:spPr>
          <a:xfrm>
            <a:off x="167838" y="1730018"/>
            <a:ext cx="2468880" cy="45720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extLst/>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fld id="{ED4D1C3D-70DD-46CD-BD40-48AA3883BEE3}" type="datetimeFigureOut">
              <a:rPr lang="en-IN" smtClean="0"/>
              <a:pPr/>
              <a:t>20-06-2017</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1F3B2E9-1E78-49CD-A0FA-D8AB5D6BCF4F}" type="slidenum">
              <a:rPr lang="en-IN" smtClean="0"/>
              <a:pPr/>
              <a:t>‹#›</a:t>
            </a:fld>
            <a:endParaRPr lang="en-IN"/>
          </a:p>
        </p:txBody>
      </p:sp>
      <p:sp>
        <p:nvSpPr>
          <p:cNvPr id="12" name="Rectangle 11"/>
          <p:cNvSpPr/>
          <p:nvPr/>
        </p:nvSpPr>
        <p:spPr bwMode="invGray">
          <a:xfrm>
            <a:off x="2855737" y="0"/>
            <a:ext cx="45720" cy="1453896"/>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9" name="Rectangle 8"/>
          <p:cNvSpPr/>
          <p:nvPr/>
        </p:nvSpPr>
        <p:spPr bwMode="invGray">
          <a:xfrm>
            <a:off x="2855737" y="0"/>
            <a:ext cx="45720" cy="1453896"/>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64592" y="155448"/>
            <a:ext cx="2525150" cy="978408"/>
          </a:xfrm>
        </p:spPr>
        <p:txBody>
          <a:bodyPr lIns="73152" bIns="0" anchor="b">
            <a:sp3d prstMaterial="matte"/>
          </a:bodyPr>
          <a:lstStyle>
            <a:lvl1pPr algn="l">
              <a:defRPr sz="2000" b="0"/>
            </a:lvl1pPr>
            <a:extLst/>
          </a:lstStyle>
          <a:p>
            <a:r>
              <a:rPr kumimoji="0" lang="en-US" smtClean="0"/>
              <a:t>Click to edit Master title style</a:t>
            </a:r>
            <a:endParaRPr kumimoji="0" lang="en-US"/>
          </a:p>
        </p:txBody>
      </p:sp>
      <p:sp>
        <p:nvSpPr>
          <p:cNvPr id="3" name="Picture Placeholder 2"/>
          <p:cNvSpPr>
            <a:spLocks noGrp="1"/>
          </p:cNvSpPr>
          <p:nvPr>
            <p:ph type="pic" idx="1"/>
          </p:nvPr>
        </p:nvSpPr>
        <p:spPr>
          <a:xfrm>
            <a:off x="2903805" y="1484808"/>
            <a:ext cx="6247397" cy="5373192"/>
          </a:xfrm>
          <a:solidFill>
            <a:schemeClr val="bg2">
              <a:shade val="75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extLst/>
          </a:lstStyle>
          <a:p>
            <a:r>
              <a:rPr kumimoji="0" lang="en-US" smtClean="0"/>
              <a:t>Click icon to add picture</a:t>
            </a:r>
            <a:endParaRPr kumimoji="0" lang="en-US" dirty="0"/>
          </a:p>
        </p:txBody>
      </p:sp>
      <p:sp>
        <p:nvSpPr>
          <p:cNvPr id="4" name="Text Placeholder 3"/>
          <p:cNvSpPr>
            <a:spLocks noGrp="1"/>
          </p:cNvSpPr>
          <p:nvPr>
            <p:ph type="body" sz="half" idx="2"/>
          </p:nvPr>
        </p:nvSpPr>
        <p:spPr>
          <a:xfrm>
            <a:off x="164592" y="1728216"/>
            <a:ext cx="2468880" cy="45720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extLst/>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a:xfrm>
            <a:off x="164592" y="1170432"/>
            <a:ext cx="2523744" cy="201168"/>
          </a:xfrm>
        </p:spPr>
        <p:txBody>
          <a:bodyPr/>
          <a:lstStyle/>
          <a:p>
            <a:fld id="{ED4D1C3D-70DD-46CD-BD40-48AA3883BEE3}" type="datetimeFigureOut">
              <a:rPr lang="en-IN" smtClean="0"/>
              <a:pPr/>
              <a:t>20-06-2017</a:t>
            </a:fld>
            <a:endParaRPr lang="en-IN"/>
          </a:p>
        </p:txBody>
      </p:sp>
      <p:sp>
        <p:nvSpPr>
          <p:cNvPr id="11" name="Rectangle 10"/>
          <p:cNvSpPr/>
          <p:nvPr/>
        </p:nvSpPr>
        <p:spPr>
          <a:xfrm>
            <a:off x="2855737" y="0"/>
            <a:ext cx="45720" cy="6858000"/>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9" name="Rectangle 8"/>
          <p:cNvSpPr/>
          <p:nvPr/>
        </p:nvSpPr>
        <p:spPr bwMode="invGray">
          <a:xfrm>
            <a:off x="2855737" y="0"/>
            <a:ext cx="45720" cy="6858000"/>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6" name="Footer Placeholder 5"/>
          <p:cNvSpPr>
            <a:spLocks noGrp="1"/>
          </p:cNvSpPr>
          <p:nvPr>
            <p:ph type="ftr" sz="quarter" idx="11"/>
          </p:nvPr>
        </p:nvSpPr>
        <p:spPr>
          <a:xfrm>
            <a:off x="3035808" y="1170432"/>
            <a:ext cx="5193792" cy="201168"/>
          </a:xfrm>
        </p:spPr>
        <p:txBody>
          <a:bodyPr/>
          <a:lstStyle>
            <a:lvl1pPr>
              <a:defRPr>
                <a:solidFill>
                  <a:schemeClr val="bg1">
                    <a:shade val="50000"/>
                  </a:schemeClr>
                </a:solidFill>
              </a:defRPr>
            </a:lvl1pPr>
          </a:lstStyle>
          <a:p>
            <a:endParaRPr lang="en-IN"/>
          </a:p>
        </p:txBody>
      </p:sp>
      <p:sp>
        <p:nvSpPr>
          <p:cNvPr id="7" name="Slide Number Placeholder 6"/>
          <p:cNvSpPr>
            <a:spLocks noGrp="1"/>
          </p:cNvSpPr>
          <p:nvPr>
            <p:ph type="sldNum" sz="quarter" idx="12"/>
          </p:nvPr>
        </p:nvSpPr>
        <p:spPr>
          <a:xfrm>
            <a:off x="8339328" y="1170432"/>
            <a:ext cx="733864" cy="201168"/>
          </a:xfrm>
        </p:spPr>
        <p:txBody>
          <a:bodyPr/>
          <a:lstStyle/>
          <a:p>
            <a:fld id="{51F3B2E9-1E78-49CD-A0FA-D8AB5D6BCF4F}" type="slidenum">
              <a:rPr lang="en-IN" smtClean="0"/>
              <a:pPr/>
              <a:t>‹#›</a:t>
            </a:fld>
            <a:endParaRPr lang="en-IN"/>
          </a:p>
        </p:txBody>
      </p:sp>
    </p:spTree>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bwMode="invGray">
          <a:xfrm>
            <a:off x="0" y="1435895"/>
            <a:ext cx="9144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7" name="Rectangle 6"/>
          <p:cNvSpPr/>
          <p:nvPr/>
        </p:nvSpPr>
        <p:spPr bwMode="ltGray">
          <a:xfrm>
            <a:off x="0" y="0"/>
            <a:ext cx="9143999" cy="1433733"/>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2" name="Title Placeholder 1"/>
          <p:cNvSpPr>
            <a:spLocks noGrp="1"/>
          </p:cNvSpPr>
          <p:nvPr>
            <p:ph type="title"/>
          </p:nvPr>
        </p:nvSpPr>
        <p:spPr>
          <a:xfrm>
            <a:off x="457200" y="152400"/>
            <a:ext cx="8229600" cy="1251062"/>
          </a:xfrm>
          <a:prstGeom prst="rect">
            <a:avLst/>
          </a:prstGeom>
        </p:spPr>
        <p:txBody>
          <a:bodyPr vert="horz" lIns="91440" rIns="45720" rtlCol="0" anchor="ctr">
            <a:normAutofit/>
            <a:scene3d>
              <a:camera prst="orthographicFront"/>
              <a:lightRig rig="threePt" dir="t">
                <a:rot lat="0" lon="0" rev="4800000"/>
              </a:lightRig>
            </a:scene3d>
            <a:sp3d prstMaterial="matte">
              <a:bevelT w="50800" h="10160"/>
            </a:sp3d>
          </a:bodyPr>
          <a:lstStyle>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1775191"/>
            <a:ext cx="8229600" cy="4625609"/>
          </a:xfrm>
          <a:prstGeom prst="rect">
            <a:avLst/>
          </a:prstGeom>
        </p:spPr>
        <p:txBody>
          <a:bodyPr vert="horz" lIns="54864" tIns="91440" rtlCol="0">
            <a:normAutofit/>
          </a:bodyPr>
          <a:lstStyle>
            <a:extLst/>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4" name="Date Placeholder 3"/>
          <p:cNvSpPr>
            <a:spLocks noGrp="1"/>
          </p:cNvSpPr>
          <p:nvPr>
            <p:ph type="dt" sz="half" idx="2"/>
          </p:nvPr>
        </p:nvSpPr>
        <p:spPr>
          <a:xfrm>
            <a:off x="457200" y="6476999"/>
            <a:ext cx="2133600" cy="274320"/>
          </a:xfrm>
          <a:prstGeom prst="rect">
            <a:avLst/>
          </a:prstGeom>
        </p:spPr>
        <p:txBody>
          <a:bodyPr vert="horz" lIns="109728" rIns="45720" bIns="0" rtlCol="0" anchor="b"/>
          <a:lstStyle>
            <a:lvl1pPr algn="l" eaLnBrk="1" latinLnBrk="0" hangingPunct="1">
              <a:defRPr kumimoji="0" sz="1200">
                <a:solidFill>
                  <a:schemeClr val="tx1">
                    <a:tint val="95000"/>
                  </a:schemeClr>
                </a:solidFill>
              </a:defRPr>
            </a:lvl1pPr>
            <a:extLst/>
          </a:lstStyle>
          <a:p>
            <a:fld id="{ED4D1C3D-70DD-46CD-BD40-48AA3883BEE3}" type="datetimeFigureOut">
              <a:rPr lang="en-IN" smtClean="0"/>
              <a:pPr/>
              <a:t>20-06-2017</a:t>
            </a:fld>
            <a:endParaRPr lang="en-IN"/>
          </a:p>
        </p:txBody>
      </p:sp>
      <p:sp>
        <p:nvSpPr>
          <p:cNvPr id="5" name="Footer Placeholder 4"/>
          <p:cNvSpPr>
            <a:spLocks noGrp="1"/>
          </p:cNvSpPr>
          <p:nvPr>
            <p:ph type="ftr" sz="quarter" idx="3"/>
          </p:nvPr>
        </p:nvSpPr>
        <p:spPr>
          <a:xfrm>
            <a:off x="2640596" y="6476999"/>
            <a:ext cx="5507719" cy="274320"/>
          </a:xfrm>
          <a:prstGeom prst="rect">
            <a:avLst/>
          </a:prstGeom>
        </p:spPr>
        <p:txBody>
          <a:bodyPr vert="horz" lIns="45720" rIns="45720" bIns="0" rtlCol="0" anchor="b"/>
          <a:lstStyle>
            <a:lvl1pPr algn="l" eaLnBrk="1" latinLnBrk="0" hangingPunct="1">
              <a:defRPr kumimoji="0" sz="1200">
                <a:solidFill>
                  <a:schemeClr val="tx1">
                    <a:tint val="95000"/>
                  </a:schemeClr>
                </a:solidFill>
              </a:defRPr>
            </a:lvl1pPr>
            <a:extLst/>
          </a:lstStyle>
          <a:p>
            <a:endParaRPr lang="en-IN"/>
          </a:p>
        </p:txBody>
      </p:sp>
      <p:sp>
        <p:nvSpPr>
          <p:cNvPr id="6" name="Slide Number Placeholder 5"/>
          <p:cNvSpPr>
            <a:spLocks noGrp="1"/>
          </p:cNvSpPr>
          <p:nvPr>
            <p:ph type="sldNum" sz="quarter" idx="4"/>
          </p:nvPr>
        </p:nvSpPr>
        <p:spPr>
          <a:xfrm>
            <a:off x="8204396" y="6476999"/>
            <a:ext cx="733864" cy="274320"/>
          </a:xfrm>
          <a:prstGeom prst="rect">
            <a:avLst/>
          </a:prstGeom>
        </p:spPr>
        <p:txBody>
          <a:bodyPr vert="horz" bIns="0" rtlCol="0" anchor="b"/>
          <a:lstStyle>
            <a:lvl1pPr algn="r" eaLnBrk="1" latinLnBrk="0" hangingPunct="1">
              <a:defRPr kumimoji="0" sz="1200">
                <a:solidFill>
                  <a:schemeClr val="tx1">
                    <a:tint val="95000"/>
                  </a:schemeClr>
                </a:solidFill>
              </a:defRPr>
            </a:lvl1pPr>
            <a:extLst/>
          </a:lstStyle>
          <a:p>
            <a:fld id="{51F3B2E9-1E78-49CD-A0FA-D8AB5D6BCF4F}" type="slidenum">
              <a:rPr lang="en-IN" smtClean="0"/>
              <a:pPr/>
              <a:t>‹#›</a:t>
            </a:fld>
            <a:endParaRPr lang="en-IN"/>
          </a:p>
        </p:txBody>
      </p:sp>
    </p:spTree>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l" rtl="0" eaLnBrk="1" latinLnBrk="0" hangingPunct="1">
        <a:spcBef>
          <a:spcPct val="0"/>
        </a:spcBef>
        <a:buNone/>
        <a:defRPr kumimoji="0" sz="4500" b="1" kern="1200">
          <a:solidFill>
            <a:schemeClr val="accent1">
              <a:satMod val="150000"/>
            </a:schemeClr>
          </a:solidFill>
          <a:effectLst/>
          <a:latin typeface="+mj-lt"/>
          <a:ea typeface="+mj-ea"/>
          <a:cs typeface="+mj-cs"/>
        </a:defRPr>
      </a:lvl1pPr>
      <a:extLst/>
    </p:titleStyle>
    <p:bodyStyle>
      <a:lvl1pPr marL="438912" indent="-320040" algn="l" rtl="0" eaLnBrk="1" latinLnBrk="0" hangingPunct="1">
        <a:spcBef>
          <a:spcPts val="0"/>
        </a:spcBef>
        <a:buClr>
          <a:schemeClr val="accent1"/>
        </a:buClr>
        <a:buSzPct val="80000"/>
        <a:buFont typeface="Wingdings 2"/>
        <a:buChar char=""/>
        <a:defRPr kumimoji="0" sz="3200" kern="1200">
          <a:solidFill>
            <a:schemeClr val="tx1"/>
          </a:solidFill>
          <a:latin typeface="+mn-lt"/>
          <a:ea typeface="+mn-ea"/>
          <a:cs typeface="+mn-cs"/>
        </a:defRPr>
      </a:lvl1pPr>
      <a:lvl2pPr marL="731520" indent="-274320" algn="l" rtl="0" eaLnBrk="1" latinLnBrk="0" hangingPunct="1">
        <a:spcBef>
          <a:spcPct val="20000"/>
        </a:spcBef>
        <a:buClr>
          <a:schemeClr val="accent2"/>
        </a:buClr>
        <a:buSzPct val="90000"/>
        <a:buFont typeface="Wingdings"/>
        <a:buChar char=""/>
        <a:defRPr kumimoji="0" sz="2800" kern="1200">
          <a:solidFill>
            <a:schemeClr val="tx1"/>
          </a:solidFill>
          <a:latin typeface="+mn-lt"/>
          <a:ea typeface="+mn-ea"/>
          <a:cs typeface="+mn-cs"/>
        </a:defRPr>
      </a:lvl2pPr>
      <a:lvl3pPr marL="996696" indent="-228600" algn="l" rtl="0" eaLnBrk="1" latinLnBrk="0" hangingPunct="1">
        <a:spcBef>
          <a:spcPct val="20000"/>
        </a:spcBef>
        <a:buClr>
          <a:schemeClr val="accent3"/>
        </a:buClr>
        <a:buFont typeface="Arial"/>
        <a:buChar char="▪"/>
        <a:defRPr kumimoji="0" sz="2400" kern="1200">
          <a:solidFill>
            <a:schemeClr val="tx1"/>
          </a:solidFill>
          <a:latin typeface="+mn-lt"/>
          <a:ea typeface="+mn-ea"/>
          <a:cs typeface="+mn-cs"/>
        </a:defRPr>
      </a:lvl3pPr>
      <a:lvl4pPr marL="1216152" indent="-182880" algn="l" rtl="0" eaLnBrk="1" latinLnBrk="0" hangingPunct="1">
        <a:spcBef>
          <a:spcPct val="20000"/>
        </a:spcBef>
        <a:buClr>
          <a:schemeClr val="accent4"/>
        </a:buClr>
        <a:buFont typeface="Arial"/>
        <a:buChar char="▪"/>
        <a:defRPr kumimoji="0" sz="2000" kern="1200">
          <a:solidFill>
            <a:schemeClr val="tx1"/>
          </a:solidFill>
          <a:latin typeface="+mn-lt"/>
          <a:ea typeface="+mn-ea"/>
          <a:cs typeface="+mn-cs"/>
        </a:defRPr>
      </a:lvl4pPr>
      <a:lvl5pPr marL="1426464" indent="-182880" algn="l" rtl="0" eaLnBrk="1" latinLnBrk="0" hangingPunct="1">
        <a:spcBef>
          <a:spcPct val="20000"/>
        </a:spcBef>
        <a:buClr>
          <a:schemeClr val="accent5"/>
        </a:buClr>
        <a:buFont typeface="Wingdings 3"/>
        <a:buChar char=""/>
        <a:defRPr kumimoji="0" lang="en-US" sz="2000" kern="1200" smtClean="0">
          <a:solidFill>
            <a:schemeClr val="tx1"/>
          </a:solidFill>
          <a:latin typeface="+mn-lt"/>
          <a:ea typeface="+mn-ea"/>
          <a:cs typeface="+mn-cs"/>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hyperlink" Target="http://www.journaldev.com/7153/core-java-tutorial"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7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2"/>
          <p:cNvSpPr>
            <a:spLocks noGrp="1" noChangeArrowheads="1"/>
          </p:cNvSpPr>
          <p:nvPr>
            <p:ph type="ctrTitle"/>
          </p:nvPr>
        </p:nvSpPr>
        <p:spPr/>
        <p:txBody>
          <a:bodyPr/>
          <a:lstStyle/>
          <a:p>
            <a:r>
              <a:rPr lang="en-US" dirty="0" smtClean="0"/>
              <a:t>Java Networking</a:t>
            </a:r>
            <a:endParaRPr lang="en-US" dirty="0"/>
          </a:p>
        </p:txBody>
      </p:sp>
      <p:sp>
        <p:nvSpPr>
          <p:cNvPr id="155651" name="Rectangle 3"/>
          <p:cNvSpPr>
            <a:spLocks noGrp="1" noChangeArrowheads="1"/>
          </p:cNvSpPr>
          <p:nvPr>
            <p:ph type="subTitle" idx="1"/>
          </p:nvPr>
        </p:nvSpPr>
        <p:spPr>
          <a:xfrm>
            <a:off x="1600200" y="6477000"/>
            <a:ext cx="7772400" cy="381000"/>
          </a:xfrm>
        </p:spPr>
        <p:txBody>
          <a:bodyPr/>
          <a:lstStyle/>
          <a:p>
            <a:pPr>
              <a:lnSpc>
                <a:spcPct val="90000"/>
              </a:lnSpc>
            </a:pPr>
            <a:r>
              <a:rPr lang="en-US" sz="2000"/>
              <a:t>Partly adapted with permission from Eran Toch, Technion</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4"/>
          <p:cNvSpPr>
            <a:spLocks noChangeArrowheads="1"/>
          </p:cNvSpPr>
          <p:nvPr/>
        </p:nvSpPr>
        <p:spPr bwMode="auto">
          <a:xfrm>
            <a:off x="457200" y="296863"/>
            <a:ext cx="4419600" cy="671512"/>
          </a:xfrm>
          <a:prstGeom prst="rect">
            <a:avLst/>
          </a:prstGeom>
          <a:noFill/>
          <a:ln w="9525">
            <a:noFill/>
            <a:miter lim="800000"/>
            <a:headEnd/>
            <a:tailEnd/>
          </a:ln>
          <a:effectLst/>
        </p:spPr>
        <p:txBody>
          <a:bodyPr anchor="ctr">
            <a:spAutoFit/>
          </a:bodyPr>
          <a:lstStyle/>
          <a:p>
            <a:pPr eaLnBrk="1" hangingPunct="1"/>
            <a:r>
              <a:rPr lang="en-US" sz="2000" b="1">
                <a:solidFill>
                  <a:srgbClr val="000000"/>
                </a:solidFill>
                <a:latin typeface="Times New Roman" pitchFamily="18" charset="0"/>
                <a:cs typeface="Times New Roman" pitchFamily="18" charset="0"/>
              </a:rPr>
              <a:t>The Java integer primitive types.</a:t>
            </a:r>
            <a:endParaRPr lang="en-US" sz="2000">
              <a:latin typeface="Times New Roman" pitchFamily="18" charset="0"/>
            </a:endParaRPr>
          </a:p>
          <a:p>
            <a:endParaRPr lang="en-US"/>
          </a:p>
        </p:txBody>
      </p:sp>
      <p:graphicFrame>
        <p:nvGraphicFramePr>
          <p:cNvPr id="158855" name="Group 135"/>
          <p:cNvGraphicFramePr>
            <a:graphicFrameLocks noGrp="1"/>
          </p:cNvGraphicFramePr>
          <p:nvPr/>
        </p:nvGraphicFramePr>
        <p:xfrm>
          <a:off x="304800" y="914400"/>
          <a:ext cx="8534400" cy="2286000"/>
        </p:xfrm>
        <a:graphic>
          <a:graphicData uri="http://schemas.openxmlformats.org/drawingml/2006/table">
            <a:tbl>
              <a:tblPr/>
              <a:tblGrid>
                <a:gridCol w="1095375"/>
                <a:gridCol w="1143000"/>
                <a:gridCol w="3195638"/>
                <a:gridCol w="3100387"/>
              </a:tblGrid>
              <a:tr h="45720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0" i="1" u="none" strike="noStrike" cap="none" normalizeH="0" baseline="0" dirty="0" smtClean="0">
                          <a:ln>
                            <a:noFill/>
                          </a:ln>
                          <a:solidFill>
                            <a:srgbClr val="000000"/>
                          </a:solidFill>
                          <a:effectLst/>
                          <a:latin typeface="Times New Roman" pitchFamily="18" charset="0"/>
                          <a:cs typeface="Times New Roman" pitchFamily="18" charset="0"/>
                        </a:rPr>
                        <a:t>Type</a:t>
                      </a:r>
                      <a:endParaRPr kumimoji="0" lang="en-US" sz="2000" b="0" i="0" u="none" strike="noStrike" cap="none" normalizeH="0" baseline="0" dirty="0" smtClean="0">
                        <a:ln>
                          <a:noFill/>
                        </a:ln>
                        <a:solidFill>
                          <a:schemeClr val="tx1"/>
                        </a:solidFill>
                        <a:effectLst/>
                        <a:latin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0" i="1" u="none" strike="noStrike" cap="none" normalizeH="0" baseline="0" smtClean="0">
                          <a:ln>
                            <a:noFill/>
                          </a:ln>
                          <a:solidFill>
                            <a:srgbClr val="000000"/>
                          </a:solidFill>
                          <a:effectLst/>
                          <a:latin typeface="Times New Roman" pitchFamily="18" charset="0"/>
                          <a:cs typeface="Times New Roman" pitchFamily="18" charset="0"/>
                        </a:rPr>
                        <a:t>Bit Size</a:t>
                      </a:r>
                      <a:r>
                        <a:rPr kumimoji="0" lang="en-US" sz="2000" b="0" i="0" u="none" strike="noStrike" cap="none" normalizeH="0" baseline="0" smtClean="0">
                          <a:ln>
                            <a:noFill/>
                          </a:ln>
                          <a:solidFill>
                            <a:srgbClr val="000000"/>
                          </a:solidFill>
                          <a:effectLst/>
                          <a:latin typeface="Times New Roman" pitchFamily="18" charset="0"/>
                          <a:cs typeface="Times New Roman" pitchFamily="18" charset="0"/>
                        </a:rPr>
                        <a:t> </a:t>
                      </a:r>
                      <a:endParaRPr kumimoji="0" lang="en-US" sz="2000" b="0" i="0" u="none" strike="noStrike" cap="none" normalizeH="0" baseline="0" smtClean="0">
                        <a:ln>
                          <a:noFill/>
                        </a:ln>
                        <a:solidFill>
                          <a:schemeClr val="tx1"/>
                        </a:solidFill>
                        <a:effectLst/>
                        <a:latin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0" i="1" u="none" strike="noStrike" cap="none" normalizeH="0" baseline="0" smtClean="0">
                          <a:ln>
                            <a:noFill/>
                          </a:ln>
                          <a:solidFill>
                            <a:srgbClr val="000000"/>
                          </a:solidFill>
                          <a:effectLst/>
                          <a:latin typeface="Times New Roman" pitchFamily="18" charset="0"/>
                          <a:cs typeface="Times New Roman" pitchFamily="18" charset="0"/>
                        </a:rPr>
                        <a:t>Minimum Value</a:t>
                      </a:r>
                      <a:endParaRPr kumimoji="0" lang="en-US" sz="2000" b="0" i="0" u="none" strike="noStrike" cap="none" normalizeH="0" baseline="0" smtClean="0">
                        <a:ln>
                          <a:noFill/>
                        </a:ln>
                        <a:solidFill>
                          <a:schemeClr val="tx1"/>
                        </a:solidFill>
                        <a:effectLst/>
                        <a:latin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0" i="1" u="none" strike="noStrike" cap="none" normalizeH="0" baseline="0" smtClean="0">
                          <a:ln>
                            <a:noFill/>
                          </a:ln>
                          <a:solidFill>
                            <a:srgbClr val="000000"/>
                          </a:solidFill>
                          <a:effectLst/>
                          <a:latin typeface="Times New Roman" pitchFamily="18" charset="0"/>
                          <a:cs typeface="Times New Roman" pitchFamily="18" charset="0"/>
                        </a:rPr>
                        <a:t>Maximum Value</a:t>
                      </a:r>
                      <a:r>
                        <a:rPr kumimoji="0" lang="en-US" sz="2000" b="0" i="0" u="none" strike="noStrike" cap="none" normalizeH="0" baseline="0" smtClean="0">
                          <a:ln>
                            <a:noFill/>
                          </a:ln>
                          <a:solidFill>
                            <a:srgbClr val="000000"/>
                          </a:solidFill>
                          <a:effectLst/>
                          <a:latin typeface="Times New Roman" pitchFamily="18" charset="0"/>
                          <a:cs typeface="Times New Roman" pitchFamily="18" charset="0"/>
                        </a:rPr>
                        <a:t> </a:t>
                      </a:r>
                      <a:endParaRPr kumimoji="0" lang="en-US" sz="2000" b="0" i="0" u="none" strike="noStrike" cap="none" normalizeH="0" baseline="0" smtClean="0">
                        <a:ln>
                          <a:noFill/>
                        </a:ln>
                        <a:solidFill>
                          <a:schemeClr val="tx1"/>
                        </a:solidFill>
                        <a:effectLst/>
                        <a:latin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45720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smtClean="0">
                          <a:ln>
                            <a:noFill/>
                          </a:ln>
                          <a:solidFill>
                            <a:srgbClr val="000000"/>
                          </a:solidFill>
                          <a:effectLst/>
                          <a:latin typeface="Times New Roman" pitchFamily="18" charset="0"/>
                          <a:ea typeface="Times New Roman" pitchFamily="18" charset="0"/>
                          <a:cs typeface="Courier New" pitchFamily="49" charset="0"/>
                        </a:rPr>
                        <a:t>byte</a:t>
                      </a:r>
                      <a:endParaRPr kumimoji="0" lang="en-US" sz="2000" b="0" i="0" u="none" strike="noStrike" cap="none" normalizeH="0" baseline="0" smtClean="0">
                        <a:ln>
                          <a:noFill/>
                        </a:ln>
                        <a:solidFill>
                          <a:schemeClr val="tx1"/>
                        </a:solidFill>
                        <a:effectLst/>
                        <a:latin typeface="Times New Roman" pitchFamily="18" charset="0"/>
                        <a:ea typeface="Times New Roman" pitchFamily="18" charset="0"/>
                        <a:cs typeface="Courier New" pitchFamily="49"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smtClean="0">
                          <a:ln>
                            <a:noFill/>
                          </a:ln>
                          <a:solidFill>
                            <a:srgbClr val="000000"/>
                          </a:solidFill>
                          <a:effectLst/>
                          <a:latin typeface="Times New Roman" pitchFamily="18" charset="0"/>
                          <a:cs typeface="Times New Roman" pitchFamily="18" charset="0"/>
                        </a:rPr>
                        <a:t>8</a:t>
                      </a:r>
                      <a:endParaRPr kumimoji="0" lang="en-US" sz="2000" b="0" i="0" u="none" strike="noStrike" cap="none" normalizeH="0" baseline="0" smtClean="0">
                        <a:ln>
                          <a:noFill/>
                        </a:ln>
                        <a:solidFill>
                          <a:schemeClr val="tx1"/>
                        </a:solidFill>
                        <a:effectLst/>
                        <a:latin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smtClean="0">
                          <a:ln>
                            <a:noFill/>
                          </a:ln>
                          <a:solidFill>
                            <a:srgbClr val="000000"/>
                          </a:solidFill>
                          <a:effectLst/>
                          <a:latin typeface="Times New Roman" pitchFamily="18" charset="0"/>
                          <a:cs typeface="Times New Roman" pitchFamily="18" charset="0"/>
                        </a:rPr>
                        <a:t>-128</a:t>
                      </a:r>
                      <a:endParaRPr kumimoji="0" lang="en-US" sz="2000" b="0" i="0" u="none" strike="noStrike" cap="none" normalizeH="0" baseline="0" dirty="0" smtClean="0">
                        <a:ln>
                          <a:noFill/>
                        </a:ln>
                        <a:solidFill>
                          <a:schemeClr val="tx1"/>
                        </a:solidFill>
                        <a:effectLst/>
                        <a:latin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smtClean="0">
                          <a:ln>
                            <a:noFill/>
                          </a:ln>
                          <a:solidFill>
                            <a:srgbClr val="000000"/>
                          </a:solidFill>
                          <a:effectLst/>
                          <a:latin typeface="Times New Roman" pitchFamily="18" charset="0"/>
                          <a:cs typeface="Times New Roman" pitchFamily="18" charset="0"/>
                        </a:rPr>
                        <a:t>+127</a:t>
                      </a:r>
                      <a:endParaRPr kumimoji="0" lang="en-US" sz="2000" b="0" i="0" u="none" strike="noStrike" cap="none" normalizeH="0" baseline="0" dirty="0" smtClean="0">
                        <a:ln>
                          <a:noFill/>
                        </a:ln>
                        <a:solidFill>
                          <a:schemeClr val="tx1"/>
                        </a:solidFill>
                        <a:effectLst/>
                        <a:latin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45720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smtClean="0">
                          <a:ln>
                            <a:noFill/>
                          </a:ln>
                          <a:solidFill>
                            <a:srgbClr val="000000"/>
                          </a:solidFill>
                          <a:effectLst/>
                          <a:latin typeface="Times New Roman" pitchFamily="18" charset="0"/>
                          <a:ea typeface="Times New Roman" pitchFamily="18" charset="0"/>
                          <a:cs typeface="Courier New" pitchFamily="49" charset="0"/>
                        </a:rPr>
                        <a:t>short</a:t>
                      </a:r>
                      <a:endParaRPr kumimoji="0" lang="en-US" sz="2000" b="0" i="0" u="none" strike="noStrike" cap="none" normalizeH="0" baseline="0" smtClean="0">
                        <a:ln>
                          <a:noFill/>
                        </a:ln>
                        <a:solidFill>
                          <a:schemeClr val="tx1"/>
                        </a:solidFill>
                        <a:effectLst/>
                        <a:latin typeface="Times New Roman" pitchFamily="18" charset="0"/>
                        <a:ea typeface="Times New Roman" pitchFamily="18" charset="0"/>
                        <a:cs typeface="Courier New" pitchFamily="49"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smtClean="0">
                          <a:ln>
                            <a:noFill/>
                          </a:ln>
                          <a:solidFill>
                            <a:srgbClr val="000000"/>
                          </a:solidFill>
                          <a:effectLst/>
                          <a:latin typeface="Times New Roman" pitchFamily="18" charset="0"/>
                          <a:cs typeface="Times New Roman" pitchFamily="18" charset="0"/>
                        </a:rPr>
                        <a:t>16</a:t>
                      </a:r>
                      <a:endParaRPr kumimoji="0" lang="en-US" sz="2000" b="0" i="0" u="none" strike="noStrike" cap="none" normalizeH="0" baseline="0" smtClean="0">
                        <a:ln>
                          <a:noFill/>
                        </a:ln>
                        <a:solidFill>
                          <a:schemeClr val="tx1"/>
                        </a:solidFill>
                        <a:effectLst/>
                        <a:latin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smtClean="0">
                          <a:ln>
                            <a:noFill/>
                          </a:ln>
                          <a:solidFill>
                            <a:srgbClr val="000000"/>
                          </a:solidFill>
                          <a:effectLst/>
                          <a:latin typeface="Times New Roman" pitchFamily="18" charset="0"/>
                          <a:cs typeface="Times New Roman" pitchFamily="18" charset="0"/>
                        </a:rPr>
                        <a:t>-32,768</a:t>
                      </a:r>
                      <a:endParaRPr kumimoji="0" lang="en-US" sz="2000" b="0" i="0" u="none" strike="noStrike" cap="none" normalizeH="0" baseline="0" smtClean="0">
                        <a:ln>
                          <a:noFill/>
                        </a:ln>
                        <a:solidFill>
                          <a:schemeClr val="tx1"/>
                        </a:solidFill>
                        <a:effectLst/>
                        <a:latin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smtClean="0">
                          <a:ln>
                            <a:noFill/>
                          </a:ln>
                          <a:solidFill>
                            <a:srgbClr val="000000"/>
                          </a:solidFill>
                          <a:effectLst/>
                          <a:latin typeface="Times New Roman" pitchFamily="18" charset="0"/>
                          <a:cs typeface="Times New Roman" pitchFamily="18" charset="0"/>
                        </a:rPr>
                        <a:t>32,767 </a:t>
                      </a:r>
                      <a:endParaRPr kumimoji="0" lang="en-US" sz="2000" b="0" i="0" u="none" strike="noStrike" cap="none" normalizeH="0" baseline="0" smtClean="0">
                        <a:ln>
                          <a:noFill/>
                        </a:ln>
                        <a:solidFill>
                          <a:schemeClr val="tx1"/>
                        </a:solidFill>
                        <a:effectLst/>
                        <a:latin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45720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smtClean="0">
                          <a:ln>
                            <a:noFill/>
                          </a:ln>
                          <a:solidFill>
                            <a:srgbClr val="000000"/>
                          </a:solidFill>
                          <a:effectLst/>
                          <a:latin typeface="Times New Roman" pitchFamily="18" charset="0"/>
                          <a:ea typeface="Times New Roman" pitchFamily="18" charset="0"/>
                          <a:cs typeface="Courier New" pitchFamily="49" charset="0"/>
                        </a:rPr>
                        <a:t>int</a:t>
                      </a:r>
                      <a:endParaRPr kumimoji="0" lang="en-US" sz="2000" b="0" i="0" u="none" strike="noStrike" cap="none" normalizeH="0" baseline="0" smtClean="0">
                        <a:ln>
                          <a:noFill/>
                        </a:ln>
                        <a:solidFill>
                          <a:schemeClr val="tx1"/>
                        </a:solidFill>
                        <a:effectLst/>
                        <a:latin typeface="Times New Roman" pitchFamily="18" charset="0"/>
                        <a:ea typeface="Times New Roman" pitchFamily="18" charset="0"/>
                        <a:cs typeface="Courier New" pitchFamily="49"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smtClean="0">
                          <a:ln>
                            <a:noFill/>
                          </a:ln>
                          <a:solidFill>
                            <a:srgbClr val="000000"/>
                          </a:solidFill>
                          <a:effectLst/>
                          <a:latin typeface="Times New Roman" pitchFamily="18" charset="0"/>
                          <a:cs typeface="Times New Roman" pitchFamily="18" charset="0"/>
                        </a:rPr>
                        <a:t>32</a:t>
                      </a:r>
                      <a:endParaRPr kumimoji="0" lang="en-US" sz="2000" b="0" i="0" u="none" strike="noStrike" cap="none" normalizeH="0" baseline="0" smtClean="0">
                        <a:ln>
                          <a:noFill/>
                        </a:ln>
                        <a:solidFill>
                          <a:schemeClr val="tx1"/>
                        </a:solidFill>
                        <a:effectLst/>
                        <a:latin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smtClean="0">
                          <a:ln>
                            <a:noFill/>
                          </a:ln>
                          <a:solidFill>
                            <a:srgbClr val="000000"/>
                          </a:solidFill>
                          <a:effectLst/>
                          <a:latin typeface="Times New Roman" pitchFamily="18" charset="0"/>
                          <a:cs typeface="Times New Roman" pitchFamily="18" charset="0"/>
                        </a:rPr>
                        <a:t>-2,147,483,648</a:t>
                      </a:r>
                      <a:endParaRPr kumimoji="0" lang="en-US" sz="2000" b="0" i="0" u="none" strike="noStrike" cap="none" normalizeH="0" baseline="0" smtClean="0">
                        <a:ln>
                          <a:noFill/>
                        </a:ln>
                        <a:solidFill>
                          <a:schemeClr val="tx1"/>
                        </a:solidFill>
                        <a:effectLst/>
                        <a:latin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smtClean="0">
                          <a:ln>
                            <a:noFill/>
                          </a:ln>
                          <a:solidFill>
                            <a:srgbClr val="000000"/>
                          </a:solidFill>
                          <a:effectLst/>
                          <a:latin typeface="Times New Roman" pitchFamily="18" charset="0"/>
                          <a:cs typeface="Times New Roman" pitchFamily="18" charset="0"/>
                        </a:rPr>
                        <a:t>2,147,483,647 </a:t>
                      </a:r>
                      <a:endParaRPr kumimoji="0" lang="en-US" sz="2000" b="0" i="0" u="none" strike="noStrike" cap="none" normalizeH="0" baseline="0" smtClean="0">
                        <a:ln>
                          <a:noFill/>
                        </a:ln>
                        <a:solidFill>
                          <a:schemeClr val="tx1"/>
                        </a:solidFill>
                        <a:effectLst/>
                        <a:latin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45720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smtClean="0">
                          <a:ln>
                            <a:noFill/>
                          </a:ln>
                          <a:solidFill>
                            <a:srgbClr val="000000"/>
                          </a:solidFill>
                          <a:effectLst/>
                          <a:latin typeface="Times New Roman" pitchFamily="18" charset="0"/>
                          <a:ea typeface="Times New Roman" pitchFamily="18" charset="0"/>
                          <a:cs typeface="Courier New" pitchFamily="49" charset="0"/>
                        </a:rPr>
                        <a:t>long</a:t>
                      </a:r>
                      <a:endParaRPr kumimoji="0" lang="en-US" sz="2000" b="0" i="0" u="none" strike="noStrike" cap="none" normalizeH="0" baseline="0" smtClean="0">
                        <a:ln>
                          <a:noFill/>
                        </a:ln>
                        <a:solidFill>
                          <a:schemeClr val="tx1"/>
                        </a:solidFill>
                        <a:effectLst/>
                        <a:latin typeface="Times New Roman" pitchFamily="18" charset="0"/>
                        <a:ea typeface="Times New Roman" pitchFamily="18" charset="0"/>
                        <a:cs typeface="Courier New" pitchFamily="49"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smtClean="0">
                          <a:ln>
                            <a:noFill/>
                          </a:ln>
                          <a:solidFill>
                            <a:srgbClr val="000000"/>
                          </a:solidFill>
                          <a:effectLst/>
                          <a:latin typeface="Times New Roman" pitchFamily="18" charset="0"/>
                          <a:cs typeface="Times New Roman" pitchFamily="18" charset="0"/>
                        </a:rPr>
                        <a:t>64</a:t>
                      </a:r>
                      <a:endParaRPr kumimoji="0" lang="en-US" sz="2000" b="0" i="0" u="none" strike="noStrike" cap="none" normalizeH="0" baseline="0" smtClean="0">
                        <a:ln>
                          <a:noFill/>
                        </a:ln>
                        <a:solidFill>
                          <a:schemeClr val="tx1"/>
                        </a:solidFill>
                        <a:effectLst/>
                        <a:latin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smtClean="0">
                          <a:ln>
                            <a:noFill/>
                          </a:ln>
                          <a:solidFill>
                            <a:srgbClr val="000000"/>
                          </a:solidFill>
                          <a:effectLst/>
                          <a:latin typeface="Times New Roman" pitchFamily="18" charset="0"/>
                          <a:cs typeface="Times New Roman" pitchFamily="18" charset="0"/>
                        </a:rPr>
                        <a:t>-9,223,372,036,854,775,808</a:t>
                      </a:r>
                      <a:endParaRPr kumimoji="0" lang="en-US" sz="2000" b="0" i="0" u="none" strike="noStrike" cap="none" normalizeH="0" baseline="0" smtClean="0">
                        <a:ln>
                          <a:noFill/>
                        </a:ln>
                        <a:solidFill>
                          <a:schemeClr val="tx1"/>
                        </a:solidFill>
                        <a:effectLst/>
                        <a:latin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smtClean="0">
                          <a:ln>
                            <a:noFill/>
                          </a:ln>
                          <a:solidFill>
                            <a:srgbClr val="000000"/>
                          </a:solidFill>
                          <a:effectLst/>
                          <a:latin typeface="Times New Roman" pitchFamily="18" charset="0"/>
                          <a:cs typeface="Times New Roman" pitchFamily="18" charset="0"/>
                        </a:rPr>
                        <a:t>9,223,372,036,854,775,807</a:t>
                      </a:r>
                      <a:endParaRPr kumimoji="0" lang="en-US" sz="2000" b="0" i="0" u="none" strike="noStrike" cap="none" normalizeH="0" baseline="0" smtClean="0">
                        <a:ln>
                          <a:noFill/>
                        </a:ln>
                        <a:solidFill>
                          <a:schemeClr val="tx1"/>
                        </a:solidFill>
                        <a:effectLst/>
                        <a:latin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
        <p:nvSpPr>
          <p:cNvPr id="26659" name="Rectangle 133"/>
          <p:cNvSpPr>
            <a:spLocks noChangeArrowheads="1"/>
          </p:cNvSpPr>
          <p:nvPr/>
        </p:nvSpPr>
        <p:spPr bwMode="auto">
          <a:xfrm>
            <a:off x="0" y="4389438"/>
            <a:ext cx="9144000" cy="0"/>
          </a:xfrm>
          <a:prstGeom prst="rect">
            <a:avLst/>
          </a:prstGeom>
          <a:noFill/>
          <a:ln w="9525">
            <a:noFill/>
            <a:miter lim="800000"/>
            <a:headEnd/>
            <a:tailEnd/>
          </a:ln>
          <a:effectLst/>
        </p:spPr>
        <p:txBody>
          <a:bodyPr wrap="none" anchor="ctr">
            <a:spAutoFit/>
          </a:bodyPr>
          <a:lstStyle/>
          <a:p>
            <a:pPr eaLnBrk="1" hangingPunct="1"/>
            <a:endParaRPr lang="en-US"/>
          </a:p>
        </p:txBody>
      </p:sp>
      <p:sp>
        <p:nvSpPr>
          <p:cNvPr id="26660" name="Rectangle 136"/>
          <p:cNvSpPr>
            <a:spLocks noChangeArrowheads="1"/>
          </p:cNvSpPr>
          <p:nvPr/>
        </p:nvSpPr>
        <p:spPr bwMode="auto">
          <a:xfrm>
            <a:off x="0" y="5837238"/>
            <a:ext cx="9144000" cy="366712"/>
          </a:xfrm>
          <a:prstGeom prst="rect">
            <a:avLst/>
          </a:prstGeom>
          <a:noFill/>
          <a:ln w="9525">
            <a:noFill/>
            <a:miter lim="800000"/>
            <a:headEnd/>
            <a:tailEnd/>
          </a:ln>
          <a:effectLst/>
        </p:spPr>
        <p:txBody>
          <a:bodyPr anchor="ctr">
            <a:spAutoFit/>
          </a:bodyPr>
          <a:lstStyle/>
          <a:p>
            <a:endParaRPr lang="en-US"/>
          </a:p>
        </p:txBody>
      </p:sp>
      <p:sp>
        <p:nvSpPr>
          <p:cNvPr id="26661" name="Rectangle 137"/>
          <p:cNvSpPr>
            <a:spLocks noChangeArrowheads="1"/>
          </p:cNvSpPr>
          <p:nvPr/>
        </p:nvSpPr>
        <p:spPr bwMode="auto">
          <a:xfrm>
            <a:off x="31750" y="3641725"/>
            <a:ext cx="9112250" cy="1739900"/>
          </a:xfrm>
          <a:prstGeom prst="rect">
            <a:avLst/>
          </a:prstGeom>
          <a:noFill/>
          <a:ln w="9525">
            <a:noFill/>
            <a:miter lim="800000"/>
            <a:headEnd/>
            <a:tailEnd/>
          </a:ln>
          <a:effectLst/>
        </p:spPr>
        <p:txBody>
          <a:bodyPr wrap="none" anchor="ctr">
            <a:spAutoFit/>
          </a:bodyPr>
          <a:lstStyle/>
          <a:p>
            <a:r>
              <a:rPr lang="en-US">
                <a:solidFill>
                  <a:srgbClr val="000000"/>
                </a:solidFill>
                <a:latin typeface="Times New Roman" pitchFamily="18" charset="0"/>
                <a:cs typeface="Times New Roman" pitchFamily="18" charset="0"/>
              </a:rPr>
              <a:t>Integer literals can be specified in decimal, hexadecimal, or octal notation. To specify a decimal </a:t>
            </a:r>
          </a:p>
          <a:p>
            <a:r>
              <a:rPr lang="en-US">
                <a:solidFill>
                  <a:srgbClr val="000000"/>
                </a:solidFill>
                <a:latin typeface="Times New Roman" pitchFamily="18" charset="0"/>
                <a:cs typeface="Times New Roman" pitchFamily="18" charset="0"/>
              </a:rPr>
              <a:t>value, simply use the number as normal. To indicate that a literal value is a long, you can append </a:t>
            </a:r>
          </a:p>
          <a:p>
            <a:r>
              <a:rPr lang="en-US">
                <a:solidFill>
                  <a:srgbClr val="000000"/>
                </a:solidFill>
                <a:latin typeface="Times New Roman" pitchFamily="18" charset="0"/>
                <a:cs typeface="Times New Roman" pitchFamily="18" charset="0"/>
              </a:rPr>
              <a:t>either "</a:t>
            </a:r>
            <a:r>
              <a:rPr lang="en-US">
                <a:solidFill>
                  <a:srgbClr val="000000"/>
                </a:solidFill>
                <a:latin typeface="Times New Roman" pitchFamily="18" charset="0"/>
                <a:ea typeface="Times New Roman" pitchFamily="18" charset="0"/>
                <a:cs typeface="Courier New" pitchFamily="49" charset="0"/>
              </a:rPr>
              <a:t>L</a:t>
            </a:r>
            <a:r>
              <a:rPr lang="en-US">
                <a:solidFill>
                  <a:srgbClr val="000000"/>
                </a:solidFill>
                <a:latin typeface="Times New Roman" pitchFamily="18" charset="0"/>
                <a:cs typeface="Times New Roman" pitchFamily="18" charset="0"/>
              </a:rPr>
              <a:t>" or "l" to the end of the number. Hexadecimal values are given in base 16 and include </a:t>
            </a:r>
          </a:p>
          <a:p>
            <a:r>
              <a:rPr lang="en-US">
                <a:solidFill>
                  <a:srgbClr val="000000"/>
                </a:solidFill>
                <a:latin typeface="Times New Roman" pitchFamily="18" charset="0"/>
                <a:cs typeface="Times New Roman" pitchFamily="18" charset="0"/>
              </a:rPr>
              <a:t>the digits 0-9 and the letters A-F. To specify a hexadecimal value, use 0x followed by the digits</a:t>
            </a:r>
          </a:p>
          <a:p>
            <a:r>
              <a:rPr lang="en-US">
                <a:solidFill>
                  <a:srgbClr val="000000"/>
                </a:solidFill>
                <a:latin typeface="Times New Roman" pitchFamily="18" charset="0"/>
                <a:cs typeface="Times New Roman" pitchFamily="18" charset="0"/>
              </a:rPr>
              <a:t> and letters that comprise the value. Similarly, an octal value is identified by a leading 0 symbol. </a:t>
            </a:r>
            <a:endParaRPr lang="en-US">
              <a:latin typeface="Times New Roman" pitchFamily="18" charset="0"/>
            </a:endParaRPr>
          </a:p>
          <a:p>
            <a:r>
              <a:rPr lang="en-US">
                <a:solidFill>
                  <a:srgbClr val="000000"/>
                </a:solidFill>
                <a:latin typeface="Times New Roman" pitchFamily="18" charset="0"/>
                <a:cs typeface="Times New Roman" pitchFamily="18" charset="0"/>
              </a:rPr>
              <a:t>For examples of specifying integer literals, see Table 3.7.</a:t>
            </a:r>
            <a:endParaRPr lang="en-US">
              <a:latin typeface="Times New Roman" pitchFamily="18" charset="0"/>
            </a:endParaRPr>
          </a:p>
        </p:txBody>
      </p:sp>
    </p:spTree>
  </p:cSld>
  <p:clrMapOvr>
    <a:masterClrMapping/>
  </p:clrMapOvr>
  <p:transition advTm="3200"/>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0816" name="Group 48"/>
          <p:cNvGraphicFramePr>
            <a:graphicFrameLocks noGrp="1"/>
          </p:cNvGraphicFramePr>
          <p:nvPr/>
        </p:nvGraphicFramePr>
        <p:xfrm>
          <a:off x="457200" y="990600"/>
          <a:ext cx="8382000" cy="2560320"/>
        </p:xfrm>
        <a:graphic>
          <a:graphicData uri="http://schemas.openxmlformats.org/drawingml/2006/table">
            <a:tbl>
              <a:tblPr/>
              <a:tblGrid>
                <a:gridCol w="1903413"/>
                <a:gridCol w="1731962"/>
                <a:gridCol w="1735138"/>
                <a:gridCol w="3011487"/>
              </a:tblGrid>
              <a:tr h="26193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1" u="none" strike="noStrike" cap="none" normalizeH="0" baseline="0" smtClean="0">
                          <a:ln>
                            <a:noFill/>
                          </a:ln>
                          <a:solidFill>
                            <a:srgbClr val="000000"/>
                          </a:solidFill>
                          <a:effectLst/>
                          <a:latin typeface="Times New Roman" pitchFamily="18" charset="0"/>
                          <a:cs typeface="Times New Roman" pitchFamily="18" charset="0"/>
                        </a:rPr>
                        <a:t>Integer</a:t>
                      </a:r>
                      <a:endParaRPr kumimoji="0" lang="en-US" sz="1800" b="0" i="0" u="none" strike="noStrike" cap="none" normalizeH="0" baseline="0" smtClean="0">
                        <a:ln>
                          <a:noFill/>
                        </a:ln>
                        <a:solidFill>
                          <a:schemeClr val="tx1"/>
                        </a:solidFill>
                        <a:effectLst/>
                        <a:latin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1" u="none" strike="noStrike" cap="none" normalizeH="0" baseline="0" smtClean="0">
                          <a:ln>
                            <a:noFill/>
                          </a:ln>
                          <a:solidFill>
                            <a:srgbClr val="000000"/>
                          </a:solidFill>
                          <a:effectLst/>
                          <a:latin typeface="Times New Roman" pitchFamily="18" charset="0"/>
                          <a:cs typeface="Times New Roman" pitchFamily="18" charset="0"/>
                        </a:rPr>
                        <a:t>Long</a:t>
                      </a:r>
                      <a:endParaRPr kumimoji="0" lang="en-US" sz="1800" b="0" i="0" u="none" strike="noStrike" cap="none" normalizeH="0" baseline="0" smtClean="0">
                        <a:ln>
                          <a:noFill/>
                        </a:ln>
                        <a:solidFill>
                          <a:schemeClr val="tx1"/>
                        </a:solidFill>
                        <a:effectLst/>
                        <a:latin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1" u="none" strike="noStrike" cap="none" normalizeH="0" baseline="0" smtClean="0">
                          <a:ln>
                            <a:noFill/>
                          </a:ln>
                          <a:solidFill>
                            <a:srgbClr val="000000"/>
                          </a:solidFill>
                          <a:effectLst/>
                          <a:latin typeface="Times New Roman" pitchFamily="18" charset="0"/>
                          <a:cs typeface="Times New Roman" pitchFamily="18" charset="0"/>
                        </a:rPr>
                        <a:t>Octal</a:t>
                      </a:r>
                      <a:endParaRPr kumimoji="0" lang="en-US" sz="1800" b="0" i="0" u="none" strike="noStrike" cap="none" normalizeH="0" baseline="0" smtClean="0">
                        <a:ln>
                          <a:noFill/>
                        </a:ln>
                        <a:solidFill>
                          <a:schemeClr val="tx1"/>
                        </a:solidFill>
                        <a:effectLst/>
                        <a:latin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1" u="none" strike="noStrike" cap="none" normalizeH="0" baseline="0" smtClean="0">
                          <a:ln>
                            <a:noFill/>
                          </a:ln>
                          <a:solidFill>
                            <a:srgbClr val="000000"/>
                          </a:solidFill>
                          <a:effectLst/>
                          <a:latin typeface="Times New Roman" pitchFamily="18" charset="0"/>
                          <a:cs typeface="Times New Roman" pitchFamily="18" charset="0"/>
                        </a:rPr>
                        <a:t>Hexadecimal</a:t>
                      </a:r>
                      <a:r>
                        <a:rPr kumimoji="0" lang="en-US" sz="1800" b="0" i="0" u="none" strike="noStrike" cap="none" normalizeH="0" baseline="0" smtClean="0">
                          <a:ln>
                            <a:noFill/>
                          </a:ln>
                          <a:solidFill>
                            <a:srgbClr val="000000"/>
                          </a:solidFill>
                          <a:effectLst/>
                          <a:latin typeface="Times New Roman" pitchFamily="18" charset="0"/>
                          <a:cs typeface="Times New Roman" pitchFamily="18" charset="0"/>
                        </a:rPr>
                        <a:t> </a:t>
                      </a:r>
                      <a:endParaRPr kumimoji="0" lang="en-US" sz="1800" b="0" i="0" u="none" strike="noStrike" cap="none" normalizeH="0" baseline="0" smtClean="0">
                        <a:ln>
                          <a:noFill/>
                        </a:ln>
                        <a:solidFill>
                          <a:schemeClr val="tx1"/>
                        </a:solidFill>
                        <a:effectLst/>
                        <a:latin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6035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rgbClr val="000000"/>
                          </a:solidFill>
                          <a:effectLst/>
                          <a:latin typeface="Times New Roman" pitchFamily="18" charset="0"/>
                          <a:ea typeface="Times New Roman" pitchFamily="18" charset="0"/>
                          <a:cs typeface="Courier New" pitchFamily="49" charset="0"/>
                        </a:rPr>
                        <a:t>0</a:t>
                      </a:r>
                      <a:endParaRPr kumimoji="0" lang="en-US" sz="1800" b="0" i="0" u="none" strike="noStrike" cap="none" normalizeH="0" baseline="0" smtClean="0">
                        <a:ln>
                          <a:noFill/>
                        </a:ln>
                        <a:solidFill>
                          <a:schemeClr val="tx1"/>
                        </a:solidFill>
                        <a:effectLst/>
                        <a:latin typeface="Times New Roman" pitchFamily="18" charset="0"/>
                        <a:ea typeface="Times New Roman" pitchFamily="18" charset="0"/>
                        <a:cs typeface="Courier New" pitchFamily="49"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rgbClr val="000000"/>
                          </a:solidFill>
                          <a:effectLst/>
                          <a:latin typeface="Times New Roman" pitchFamily="18" charset="0"/>
                          <a:ea typeface="Times New Roman" pitchFamily="18" charset="0"/>
                          <a:cs typeface="Courier New" pitchFamily="49" charset="0"/>
                        </a:rPr>
                        <a:t>0L </a:t>
                      </a:r>
                      <a:endParaRPr kumimoji="0" lang="en-US" sz="1800" b="0" i="0" u="none" strike="noStrike" cap="none" normalizeH="0" baseline="0" smtClean="0">
                        <a:ln>
                          <a:noFill/>
                        </a:ln>
                        <a:solidFill>
                          <a:schemeClr val="tx1"/>
                        </a:solidFill>
                        <a:effectLst/>
                        <a:latin typeface="Times New Roman" pitchFamily="18" charset="0"/>
                        <a:ea typeface="Times New Roman" pitchFamily="18" charset="0"/>
                        <a:cs typeface="Courier New" pitchFamily="49"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rgbClr val="000000"/>
                          </a:solidFill>
                          <a:effectLst/>
                          <a:latin typeface="Times New Roman" pitchFamily="18" charset="0"/>
                          <a:ea typeface="Times New Roman" pitchFamily="18" charset="0"/>
                          <a:cs typeface="Courier New" pitchFamily="49" charset="0"/>
                        </a:rPr>
                        <a:t>0</a:t>
                      </a:r>
                      <a:endParaRPr kumimoji="0" lang="en-US" sz="1800" b="0" i="0" u="none" strike="noStrike" cap="none" normalizeH="0" baseline="0" smtClean="0">
                        <a:ln>
                          <a:noFill/>
                        </a:ln>
                        <a:solidFill>
                          <a:schemeClr val="tx1"/>
                        </a:solidFill>
                        <a:effectLst/>
                        <a:latin typeface="Times New Roman" pitchFamily="18" charset="0"/>
                        <a:ea typeface="Times New Roman" pitchFamily="18" charset="0"/>
                        <a:cs typeface="Courier New" pitchFamily="49"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rgbClr val="000000"/>
                          </a:solidFill>
                          <a:effectLst/>
                          <a:latin typeface="Times New Roman" pitchFamily="18" charset="0"/>
                          <a:ea typeface="Times New Roman" pitchFamily="18" charset="0"/>
                          <a:cs typeface="Courier New" pitchFamily="49" charset="0"/>
                        </a:rPr>
                        <a:t>0x0</a:t>
                      </a:r>
                      <a:endParaRPr kumimoji="0" lang="en-US" sz="1800" b="0" i="0" u="none" strike="noStrike" cap="none" normalizeH="0" baseline="0" smtClean="0">
                        <a:ln>
                          <a:noFill/>
                        </a:ln>
                        <a:solidFill>
                          <a:schemeClr val="tx1"/>
                        </a:solidFill>
                        <a:effectLst/>
                        <a:latin typeface="Times New Roman" pitchFamily="18" charset="0"/>
                        <a:ea typeface="Times New Roman" pitchFamily="18" charset="0"/>
                        <a:cs typeface="Courier New" pitchFamily="49"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6193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rgbClr val="000000"/>
                          </a:solidFill>
                          <a:effectLst/>
                          <a:latin typeface="Times New Roman" pitchFamily="18" charset="0"/>
                          <a:ea typeface="Times New Roman" pitchFamily="18" charset="0"/>
                          <a:cs typeface="Courier New" pitchFamily="49" charset="0"/>
                        </a:rPr>
                        <a:t>1</a:t>
                      </a:r>
                      <a:endParaRPr kumimoji="0" lang="en-US" sz="1800" b="0" i="0" u="none" strike="noStrike" cap="none" normalizeH="0" baseline="0" smtClean="0">
                        <a:ln>
                          <a:noFill/>
                        </a:ln>
                        <a:solidFill>
                          <a:schemeClr val="tx1"/>
                        </a:solidFill>
                        <a:effectLst/>
                        <a:latin typeface="Times New Roman" pitchFamily="18" charset="0"/>
                        <a:ea typeface="Times New Roman" pitchFamily="18" charset="0"/>
                        <a:cs typeface="Courier New" pitchFamily="49"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rgbClr val="000000"/>
                          </a:solidFill>
                          <a:effectLst/>
                          <a:latin typeface="Times New Roman" pitchFamily="18" charset="0"/>
                          <a:ea typeface="Times New Roman" pitchFamily="18" charset="0"/>
                          <a:cs typeface="Courier New" pitchFamily="49" charset="0"/>
                        </a:rPr>
                        <a:t>1L </a:t>
                      </a:r>
                      <a:endParaRPr kumimoji="0" lang="en-US" sz="1800" b="0" i="0" u="none" strike="noStrike" cap="none" normalizeH="0" baseline="0" smtClean="0">
                        <a:ln>
                          <a:noFill/>
                        </a:ln>
                        <a:solidFill>
                          <a:schemeClr val="tx1"/>
                        </a:solidFill>
                        <a:effectLst/>
                        <a:latin typeface="Times New Roman" pitchFamily="18" charset="0"/>
                        <a:ea typeface="Times New Roman" pitchFamily="18" charset="0"/>
                        <a:cs typeface="Courier New" pitchFamily="49"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rgbClr val="000000"/>
                          </a:solidFill>
                          <a:effectLst/>
                          <a:latin typeface="Times New Roman" pitchFamily="18" charset="0"/>
                          <a:ea typeface="Times New Roman" pitchFamily="18" charset="0"/>
                          <a:cs typeface="Courier New" pitchFamily="49" charset="0"/>
                        </a:rPr>
                        <a:t>01</a:t>
                      </a:r>
                      <a:endParaRPr kumimoji="0" lang="en-US" sz="1800" b="0" i="0" u="none" strike="noStrike" cap="none" normalizeH="0" baseline="0" smtClean="0">
                        <a:ln>
                          <a:noFill/>
                        </a:ln>
                        <a:solidFill>
                          <a:schemeClr val="tx1"/>
                        </a:solidFill>
                        <a:effectLst/>
                        <a:latin typeface="Times New Roman" pitchFamily="18" charset="0"/>
                        <a:ea typeface="Times New Roman" pitchFamily="18" charset="0"/>
                        <a:cs typeface="Courier New" pitchFamily="49"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rgbClr val="000000"/>
                          </a:solidFill>
                          <a:effectLst/>
                          <a:latin typeface="Times New Roman" pitchFamily="18" charset="0"/>
                          <a:ea typeface="Times New Roman" pitchFamily="18" charset="0"/>
                          <a:cs typeface="Courier New" pitchFamily="49" charset="0"/>
                        </a:rPr>
                        <a:t>0x1</a:t>
                      </a:r>
                      <a:endParaRPr kumimoji="0" lang="en-US" sz="1800" b="0" i="0" u="none" strike="noStrike" cap="none" normalizeH="0" baseline="0" smtClean="0">
                        <a:ln>
                          <a:noFill/>
                        </a:ln>
                        <a:solidFill>
                          <a:schemeClr val="tx1"/>
                        </a:solidFill>
                        <a:effectLst/>
                        <a:latin typeface="Times New Roman" pitchFamily="18" charset="0"/>
                        <a:ea typeface="Times New Roman" pitchFamily="18" charset="0"/>
                        <a:cs typeface="Courier New" pitchFamily="49"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6035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rgbClr val="000000"/>
                          </a:solidFill>
                          <a:effectLst/>
                          <a:latin typeface="Times New Roman" pitchFamily="18" charset="0"/>
                          <a:ea typeface="Times New Roman" pitchFamily="18" charset="0"/>
                          <a:cs typeface="Courier New" pitchFamily="49" charset="0"/>
                        </a:rPr>
                        <a:t>10</a:t>
                      </a:r>
                      <a:endParaRPr kumimoji="0" lang="en-US" sz="1800" b="0" i="0" u="none" strike="noStrike" cap="none" normalizeH="0" baseline="0" smtClean="0">
                        <a:ln>
                          <a:noFill/>
                        </a:ln>
                        <a:solidFill>
                          <a:schemeClr val="tx1"/>
                        </a:solidFill>
                        <a:effectLst/>
                        <a:latin typeface="Times New Roman" pitchFamily="18" charset="0"/>
                        <a:ea typeface="Times New Roman" pitchFamily="18" charset="0"/>
                        <a:cs typeface="Courier New" pitchFamily="49"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rgbClr val="000000"/>
                          </a:solidFill>
                          <a:effectLst/>
                          <a:latin typeface="Times New Roman" pitchFamily="18" charset="0"/>
                          <a:ea typeface="Times New Roman" pitchFamily="18" charset="0"/>
                          <a:cs typeface="Courier New" pitchFamily="49" charset="0"/>
                        </a:rPr>
                        <a:t>10L</a:t>
                      </a:r>
                      <a:endParaRPr kumimoji="0" lang="en-US" sz="1800" b="0" i="0" u="none" strike="noStrike" cap="none" normalizeH="0" baseline="0" smtClean="0">
                        <a:ln>
                          <a:noFill/>
                        </a:ln>
                        <a:solidFill>
                          <a:schemeClr val="tx1"/>
                        </a:solidFill>
                        <a:effectLst/>
                        <a:latin typeface="Times New Roman" pitchFamily="18" charset="0"/>
                        <a:ea typeface="Times New Roman" pitchFamily="18" charset="0"/>
                        <a:cs typeface="Courier New" pitchFamily="49"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rgbClr val="000000"/>
                          </a:solidFill>
                          <a:effectLst/>
                          <a:latin typeface="Times New Roman" pitchFamily="18" charset="0"/>
                          <a:ea typeface="Times New Roman" pitchFamily="18" charset="0"/>
                          <a:cs typeface="Courier New" pitchFamily="49" charset="0"/>
                        </a:rPr>
                        <a:t>012 </a:t>
                      </a:r>
                      <a:endParaRPr kumimoji="0" lang="en-US" sz="1800" b="0" i="0" u="none" strike="noStrike" cap="none" normalizeH="0" baseline="0" smtClean="0">
                        <a:ln>
                          <a:noFill/>
                        </a:ln>
                        <a:solidFill>
                          <a:schemeClr val="tx1"/>
                        </a:solidFill>
                        <a:effectLst/>
                        <a:latin typeface="Times New Roman" pitchFamily="18" charset="0"/>
                        <a:ea typeface="Times New Roman" pitchFamily="18" charset="0"/>
                        <a:cs typeface="Courier New" pitchFamily="49"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rgbClr val="000000"/>
                          </a:solidFill>
                          <a:effectLst/>
                          <a:latin typeface="Times New Roman" pitchFamily="18" charset="0"/>
                          <a:ea typeface="Times New Roman" pitchFamily="18" charset="0"/>
                          <a:cs typeface="Courier New" pitchFamily="49" charset="0"/>
                        </a:rPr>
                        <a:t>0xA</a:t>
                      </a:r>
                      <a:endParaRPr kumimoji="0" lang="en-US" sz="1800" b="0" i="0" u="none" strike="noStrike" cap="none" normalizeH="0" baseline="0" smtClean="0">
                        <a:ln>
                          <a:noFill/>
                        </a:ln>
                        <a:solidFill>
                          <a:schemeClr val="tx1"/>
                        </a:solidFill>
                        <a:effectLst/>
                        <a:latin typeface="Times New Roman" pitchFamily="18" charset="0"/>
                        <a:ea typeface="Times New Roman" pitchFamily="18" charset="0"/>
                        <a:cs typeface="Courier New" pitchFamily="49"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6193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rgbClr val="000000"/>
                          </a:solidFill>
                          <a:effectLst/>
                          <a:latin typeface="Times New Roman" pitchFamily="18" charset="0"/>
                          <a:ea typeface="Times New Roman" pitchFamily="18" charset="0"/>
                          <a:cs typeface="Courier New" pitchFamily="49" charset="0"/>
                        </a:rPr>
                        <a:t>15</a:t>
                      </a:r>
                      <a:endParaRPr kumimoji="0" lang="en-US" sz="1800" b="0" i="0" u="none" strike="noStrike" cap="none" normalizeH="0" baseline="0" smtClean="0">
                        <a:ln>
                          <a:noFill/>
                        </a:ln>
                        <a:solidFill>
                          <a:schemeClr val="tx1"/>
                        </a:solidFill>
                        <a:effectLst/>
                        <a:latin typeface="Times New Roman" pitchFamily="18" charset="0"/>
                        <a:ea typeface="Times New Roman" pitchFamily="18" charset="0"/>
                        <a:cs typeface="Courier New" pitchFamily="49"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rgbClr val="000000"/>
                          </a:solidFill>
                          <a:effectLst/>
                          <a:latin typeface="Times New Roman" pitchFamily="18" charset="0"/>
                          <a:ea typeface="Times New Roman" pitchFamily="18" charset="0"/>
                          <a:cs typeface="Courier New" pitchFamily="49" charset="0"/>
                        </a:rPr>
                        <a:t>15L</a:t>
                      </a:r>
                      <a:endParaRPr kumimoji="0" lang="en-US" sz="1800" b="0" i="0" u="none" strike="noStrike" cap="none" normalizeH="0" baseline="0" smtClean="0">
                        <a:ln>
                          <a:noFill/>
                        </a:ln>
                        <a:solidFill>
                          <a:schemeClr val="tx1"/>
                        </a:solidFill>
                        <a:effectLst/>
                        <a:latin typeface="Times New Roman" pitchFamily="18" charset="0"/>
                        <a:ea typeface="Times New Roman" pitchFamily="18" charset="0"/>
                        <a:cs typeface="Courier New" pitchFamily="49"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rgbClr val="000000"/>
                          </a:solidFill>
                          <a:effectLst/>
                          <a:latin typeface="Times New Roman" pitchFamily="18" charset="0"/>
                          <a:ea typeface="Times New Roman" pitchFamily="18" charset="0"/>
                          <a:cs typeface="Courier New" pitchFamily="49" charset="0"/>
                        </a:rPr>
                        <a:t>017 </a:t>
                      </a:r>
                      <a:endParaRPr kumimoji="0" lang="en-US" sz="1800" b="0" i="0" u="none" strike="noStrike" cap="none" normalizeH="0" baseline="0" smtClean="0">
                        <a:ln>
                          <a:noFill/>
                        </a:ln>
                        <a:solidFill>
                          <a:schemeClr val="tx1"/>
                        </a:solidFill>
                        <a:effectLst/>
                        <a:latin typeface="Times New Roman" pitchFamily="18" charset="0"/>
                        <a:ea typeface="Times New Roman" pitchFamily="18" charset="0"/>
                        <a:cs typeface="Courier New" pitchFamily="49"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rgbClr val="000000"/>
                          </a:solidFill>
                          <a:effectLst/>
                          <a:latin typeface="Times New Roman" pitchFamily="18" charset="0"/>
                          <a:ea typeface="Times New Roman" pitchFamily="18" charset="0"/>
                          <a:cs typeface="Courier New" pitchFamily="49" charset="0"/>
                        </a:rPr>
                        <a:t>0XF</a:t>
                      </a:r>
                      <a:endParaRPr kumimoji="0" lang="en-US" sz="1800" b="0" i="0" u="none" strike="noStrike" cap="none" normalizeH="0" baseline="0" smtClean="0">
                        <a:ln>
                          <a:noFill/>
                        </a:ln>
                        <a:solidFill>
                          <a:schemeClr val="tx1"/>
                        </a:solidFill>
                        <a:effectLst/>
                        <a:latin typeface="Times New Roman" pitchFamily="18" charset="0"/>
                        <a:ea typeface="Times New Roman" pitchFamily="18" charset="0"/>
                        <a:cs typeface="Courier New" pitchFamily="49"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6035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rgbClr val="000000"/>
                          </a:solidFill>
                          <a:effectLst/>
                          <a:latin typeface="Times New Roman" pitchFamily="18" charset="0"/>
                          <a:ea typeface="Times New Roman" pitchFamily="18" charset="0"/>
                          <a:cs typeface="Courier New" pitchFamily="49" charset="0"/>
                        </a:rPr>
                        <a:t>16</a:t>
                      </a:r>
                      <a:endParaRPr kumimoji="0" lang="en-US" sz="1800" b="0" i="0" u="none" strike="noStrike" cap="none" normalizeH="0" baseline="0" smtClean="0">
                        <a:ln>
                          <a:noFill/>
                        </a:ln>
                        <a:solidFill>
                          <a:schemeClr val="tx1"/>
                        </a:solidFill>
                        <a:effectLst/>
                        <a:latin typeface="Times New Roman" pitchFamily="18" charset="0"/>
                        <a:ea typeface="Times New Roman" pitchFamily="18" charset="0"/>
                        <a:cs typeface="Courier New" pitchFamily="49"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rgbClr val="000000"/>
                          </a:solidFill>
                          <a:effectLst/>
                          <a:latin typeface="Times New Roman" pitchFamily="18" charset="0"/>
                          <a:ea typeface="Times New Roman" pitchFamily="18" charset="0"/>
                          <a:cs typeface="Courier New" pitchFamily="49" charset="0"/>
                        </a:rPr>
                        <a:t>16L</a:t>
                      </a:r>
                      <a:endParaRPr kumimoji="0" lang="en-US" sz="1800" b="0" i="0" u="none" strike="noStrike" cap="none" normalizeH="0" baseline="0" smtClean="0">
                        <a:ln>
                          <a:noFill/>
                        </a:ln>
                        <a:solidFill>
                          <a:schemeClr val="tx1"/>
                        </a:solidFill>
                        <a:effectLst/>
                        <a:latin typeface="Times New Roman" pitchFamily="18" charset="0"/>
                        <a:ea typeface="Times New Roman" pitchFamily="18" charset="0"/>
                        <a:cs typeface="Courier New" pitchFamily="49"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rgbClr val="000000"/>
                          </a:solidFill>
                          <a:effectLst/>
                          <a:latin typeface="Times New Roman" pitchFamily="18" charset="0"/>
                          <a:ea typeface="Times New Roman" pitchFamily="18" charset="0"/>
                          <a:cs typeface="Courier New" pitchFamily="49" charset="0"/>
                        </a:rPr>
                        <a:t>020 </a:t>
                      </a:r>
                      <a:endParaRPr kumimoji="0" lang="en-US" sz="1800" b="0" i="0" u="none" strike="noStrike" cap="none" normalizeH="0" baseline="0" smtClean="0">
                        <a:ln>
                          <a:noFill/>
                        </a:ln>
                        <a:solidFill>
                          <a:schemeClr val="tx1"/>
                        </a:solidFill>
                        <a:effectLst/>
                        <a:latin typeface="Times New Roman" pitchFamily="18" charset="0"/>
                        <a:ea typeface="Times New Roman" pitchFamily="18" charset="0"/>
                        <a:cs typeface="Courier New" pitchFamily="49"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rgbClr val="000000"/>
                          </a:solidFill>
                          <a:effectLst/>
                          <a:latin typeface="Times New Roman" pitchFamily="18" charset="0"/>
                          <a:ea typeface="Times New Roman" pitchFamily="18" charset="0"/>
                          <a:cs typeface="Courier New" pitchFamily="49" charset="0"/>
                        </a:rPr>
                        <a:t>0x10</a:t>
                      </a:r>
                      <a:endParaRPr kumimoji="0" lang="en-US" sz="1800" b="0" i="0" u="none" strike="noStrike" cap="none" normalizeH="0" baseline="0" smtClean="0">
                        <a:ln>
                          <a:noFill/>
                        </a:ln>
                        <a:solidFill>
                          <a:schemeClr val="tx1"/>
                        </a:solidFill>
                        <a:effectLst/>
                        <a:latin typeface="Times New Roman" pitchFamily="18" charset="0"/>
                        <a:ea typeface="Times New Roman" pitchFamily="18" charset="0"/>
                        <a:cs typeface="Courier New" pitchFamily="49"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6193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rgbClr val="000000"/>
                          </a:solidFill>
                          <a:effectLst/>
                          <a:latin typeface="Times New Roman" pitchFamily="18" charset="0"/>
                          <a:ea typeface="Times New Roman" pitchFamily="18" charset="0"/>
                          <a:cs typeface="Courier New" pitchFamily="49" charset="0"/>
                        </a:rPr>
                        <a:t>100</a:t>
                      </a:r>
                      <a:endParaRPr kumimoji="0" lang="en-US" sz="1800" b="0" i="0" u="none" strike="noStrike" cap="none" normalizeH="0" baseline="0" smtClean="0">
                        <a:ln>
                          <a:noFill/>
                        </a:ln>
                        <a:solidFill>
                          <a:schemeClr val="tx1"/>
                        </a:solidFill>
                        <a:effectLst/>
                        <a:latin typeface="Times New Roman" pitchFamily="18" charset="0"/>
                        <a:ea typeface="Times New Roman" pitchFamily="18" charset="0"/>
                        <a:cs typeface="Courier New" pitchFamily="49"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rgbClr val="000000"/>
                          </a:solidFill>
                          <a:effectLst/>
                          <a:latin typeface="Times New Roman" pitchFamily="18" charset="0"/>
                          <a:ea typeface="Times New Roman" pitchFamily="18" charset="0"/>
                          <a:cs typeface="Courier New" pitchFamily="49" charset="0"/>
                        </a:rPr>
                        <a:t>100L</a:t>
                      </a:r>
                      <a:endParaRPr kumimoji="0" lang="en-US" sz="1800" b="0" i="0" u="none" strike="noStrike" cap="none" normalizeH="0" baseline="0" smtClean="0">
                        <a:ln>
                          <a:noFill/>
                        </a:ln>
                        <a:solidFill>
                          <a:schemeClr val="tx1"/>
                        </a:solidFill>
                        <a:effectLst/>
                        <a:latin typeface="Times New Roman" pitchFamily="18" charset="0"/>
                        <a:ea typeface="Times New Roman" pitchFamily="18" charset="0"/>
                        <a:cs typeface="Courier New" pitchFamily="49"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rgbClr val="000000"/>
                          </a:solidFill>
                          <a:effectLst/>
                          <a:latin typeface="Times New Roman" pitchFamily="18" charset="0"/>
                          <a:ea typeface="Times New Roman" pitchFamily="18" charset="0"/>
                          <a:cs typeface="Courier New" pitchFamily="49" charset="0"/>
                        </a:rPr>
                        <a:t>0144 </a:t>
                      </a:r>
                      <a:endParaRPr kumimoji="0" lang="en-US" sz="1800" b="0" i="0" u="none" strike="noStrike" cap="none" normalizeH="0" baseline="0" smtClean="0">
                        <a:ln>
                          <a:noFill/>
                        </a:ln>
                        <a:solidFill>
                          <a:schemeClr val="tx1"/>
                        </a:solidFill>
                        <a:effectLst/>
                        <a:latin typeface="Times New Roman" pitchFamily="18" charset="0"/>
                        <a:ea typeface="Times New Roman" pitchFamily="18" charset="0"/>
                        <a:cs typeface="Courier New" pitchFamily="49"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rgbClr val="000000"/>
                          </a:solidFill>
                          <a:effectLst/>
                          <a:latin typeface="Times New Roman" pitchFamily="18" charset="0"/>
                          <a:ea typeface="Times New Roman" pitchFamily="18" charset="0"/>
                          <a:cs typeface="Courier New" pitchFamily="49" charset="0"/>
                        </a:rPr>
                        <a:t>0x64</a:t>
                      </a:r>
                      <a:endParaRPr kumimoji="0" lang="en-US" sz="1800" b="0" i="0" u="none" strike="noStrike" cap="none" normalizeH="0" baseline="0" smtClean="0">
                        <a:ln>
                          <a:noFill/>
                        </a:ln>
                        <a:solidFill>
                          <a:schemeClr val="tx1"/>
                        </a:solidFill>
                        <a:effectLst/>
                        <a:latin typeface="Times New Roman" pitchFamily="18" charset="0"/>
                        <a:ea typeface="Times New Roman" pitchFamily="18" charset="0"/>
                        <a:cs typeface="Courier New" pitchFamily="49"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
        <p:nvSpPr>
          <p:cNvPr id="27692" name="Rectangle 49"/>
          <p:cNvSpPr>
            <a:spLocks noChangeArrowheads="1"/>
          </p:cNvSpPr>
          <p:nvPr/>
        </p:nvSpPr>
        <p:spPr bwMode="auto">
          <a:xfrm>
            <a:off x="685800" y="381000"/>
            <a:ext cx="4324350" cy="366713"/>
          </a:xfrm>
          <a:prstGeom prst="rect">
            <a:avLst/>
          </a:prstGeom>
          <a:noFill/>
          <a:ln w="9525">
            <a:noFill/>
            <a:miter lim="800000"/>
            <a:headEnd/>
            <a:tailEnd/>
          </a:ln>
          <a:effectLst/>
        </p:spPr>
        <p:txBody>
          <a:bodyPr wrap="none">
            <a:spAutoFit/>
          </a:bodyPr>
          <a:lstStyle/>
          <a:p>
            <a:r>
              <a:rPr lang="en-US" b="1">
                <a:solidFill>
                  <a:srgbClr val="000000"/>
                </a:solidFill>
              </a:rPr>
              <a:t>Table 3.7. Examples of integer literals.</a:t>
            </a:r>
          </a:p>
        </p:txBody>
      </p:sp>
      <p:sp>
        <p:nvSpPr>
          <p:cNvPr id="27693" name="Rectangle 50"/>
          <p:cNvSpPr>
            <a:spLocks noChangeArrowheads="1"/>
          </p:cNvSpPr>
          <p:nvPr/>
        </p:nvSpPr>
        <p:spPr bwMode="auto">
          <a:xfrm>
            <a:off x="0" y="3657600"/>
            <a:ext cx="9144000" cy="915988"/>
          </a:xfrm>
          <a:prstGeom prst="rect">
            <a:avLst/>
          </a:prstGeom>
          <a:noFill/>
          <a:ln w="9525">
            <a:noFill/>
            <a:miter lim="800000"/>
            <a:headEnd/>
            <a:tailEnd/>
          </a:ln>
          <a:effectLst/>
        </p:spPr>
        <p:txBody>
          <a:bodyPr>
            <a:spAutoFit/>
          </a:bodyPr>
          <a:lstStyle/>
          <a:p>
            <a:r>
              <a:rPr lang="en-US" b="1"/>
              <a:t>Floating-Point Types</a:t>
            </a:r>
          </a:p>
          <a:p>
            <a:r>
              <a:rPr lang="en-US"/>
              <a:t>Support for floating-point numbers in Java is provided through two primitive types-float and double, which are 32- and 64-bit values, respectively.</a:t>
            </a:r>
          </a:p>
        </p:txBody>
      </p:sp>
      <p:sp>
        <p:nvSpPr>
          <p:cNvPr id="27694" name="Rectangle 51"/>
          <p:cNvSpPr>
            <a:spLocks noChangeArrowheads="1"/>
          </p:cNvSpPr>
          <p:nvPr/>
        </p:nvSpPr>
        <p:spPr bwMode="auto">
          <a:xfrm>
            <a:off x="0" y="4648200"/>
            <a:ext cx="9144000" cy="825500"/>
          </a:xfrm>
          <a:prstGeom prst="rect">
            <a:avLst/>
          </a:prstGeom>
          <a:noFill/>
          <a:ln w="9525">
            <a:noFill/>
            <a:miter lim="800000"/>
            <a:headEnd/>
            <a:tailEnd/>
          </a:ln>
          <a:effectLst/>
        </p:spPr>
        <p:txBody>
          <a:bodyPr anchor="ctr">
            <a:spAutoFit/>
          </a:bodyPr>
          <a:lstStyle/>
          <a:p>
            <a:pPr algn="ctr"/>
            <a:r>
              <a:rPr lang="en-US" sz="1600">
                <a:latin typeface="Times New Roman" pitchFamily="18" charset="0"/>
              </a:rPr>
              <a:t>Similar to integer literals are Java's floating-point literals. Floating-point literals can be specified in </a:t>
            </a:r>
          </a:p>
          <a:p>
            <a:pPr algn="ctr"/>
            <a:r>
              <a:rPr lang="en-US" sz="1600">
                <a:latin typeface="Times New Roman" pitchFamily="18" charset="0"/>
              </a:rPr>
              <a:t>either the familiar decimal notation (for example, 3.1415) or exponential notation (for example, 6.02e23). </a:t>
            </a:r>
          </a:p>
          <a:p>
            <a:pPr algn="ctr"/>
            <a:r>
              <a:rPr lang="en-US" sz="1600">
                <a:latin typeface="Times New Roman" pitchFamily="18" charset="0"/>
              </a:rPr>
              <a:t>To indicate that a literal is to be treated as a single precision float, append either "f" or "F". To indicate that </a:t>
            </a:r>
          </a:p>
        </p:txBody>
      </p:sp>
    </p:spTree>
  </p:cSld>
  <p:clrMapOvr>
    <a:masterClrMapping/>
  </p:clrMapOvr>
  <p:transition advTm="2656"/>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4"/>
          <p:cNvSpPr>
            <a:spLocks noChangeArrowheads="1"/>
          </p:cNvSpPr>
          <p:nvPr/>
        </p:nvSpPr>
        <p:spPr bwMode="auto">
          <a:xfrm>
            <a:off x="457200" y="228600"/>
            <a:ext cx="8686800" cy="1465263"/>
          </a:xfrm>
          <a:prstGeom prst="rect">
            <a:avLst/>
          </a:prstGeom>
          <a:noFill/>
          <a:ln w="9525">
            <a:noFill/>
            <a:miter lim="800000"/>
            <a:headEnd/>
            <a:tailEnd/>
          </a:ln>
          <a:effectLst/>
        </p:spPr>
        <p:txBody>
          <a:bodyPr>
            <a:spAutoFit/>
          </a:bodyPr>
          <a:lstStyle/>
          <a:p>
            <a:r>
              <a:rPr lang="en-US">
                <a:latin typeface="Times New Roman" pitchFamily="18" charset="0"/>
              </a:rPr>
              <a:t>it is to be treated as a double precision value, append either "d" or "D". </a:t>
            </a:r>
          </a:p>
          <a:p>
            <a:r>
              <a:rPr lang="en-US">
                <a:latin typeface="Times New Roman" pitchFamily="18" charset="0"/>
              </a:rPr>
              <a:t>Java includes predefined constants, POSITIVE_INFINITY, NEGATIVE_INFINITY, and NaN, to represent the infinity and not-a-number values. </a:t>
            </a:r>
          </a:p>
          <a:p>
            <a:r>
              <a:rPr lang="en-US">
                <a:latin typeface="Times New Roman" pitchFamily="18" charset="0"/>
              </a:rPr>
              <a:t>The following list shows some valid floating-point literals: </a:t>
            </a:r>
          </a:p>
          <a:p>
            <a:r>
              <a:rPr lang="en-US">
                <a:latin typeface="Times New Roman" pitchFamily="18" charset="0"/>
              </a:rPr>
              <a:t>43.3F,3.1415d,-12.123f,6.02e+23f,6.02e23d,6.02e-23f,6.02e23d</a:t>
            </a:r>
          </a:p>
        </p:txBody>
      </p:sp>
      <p:sp>
        <p:nvSpPr>
          <p:cNvPr id="28675" name="Rectangle 5"/>
          <p:cNvSpPr>
            <a:spLocks noChangeArrowheads="1"/>
          </p:cNvSpPr>
          <p:nvPr/>
        </p:nvSpPr>
        <p:spPr bwMode="auto">
          <a:xfrm>
            <a:off x="0" y="2819400"/>
            <a:ext cx="9144000" cy="1465263"/>
          </a:xfrm>
          <a:prstGeom prst="rect">
            <a:avLst/>
          </a:prstGeom>
          <a:noFill/>
          <a:ln w="9525">
            <a:noFill/>
            <a:miter lim="800000"/>
            <a:headEnd/>
            <a:tailEnd/>
          </a:ln>
          <a:effectLst/>
        </p:spPr>
        <p:txBody>
          <a:bodyPr anchor="ctr">
            <a:spAutoFit/>
          </a:bodyPr>
          <a:lstStyle/>
          <a:p>
            <a:pPr algn="just"/>
            <a:r>
              <a:rPr lang="en-US" b="1">
                <a:latin typeface="Times New Roman" pitchFamily="18" charset="0"/>
              </a:rPr>
              <a:t>Boolean :- </a:t>
            </a:r>
            <a:r>
              <a:rPr lang="en-US">
                <a:latin typeface="Times New Roman" pitchFamily="18" charset="0"/>
              </a:rPr>
              <a:t>Java supports two Boolean literals-true and false. </a:t>
            </a:r>
          </a:p>
          <a:p>
            <a:pPr algn="just"/>
            <a:r>
              <a:rPr lang="en-US" b="1">
                <a:latin typeface="Times New Roman" pitchFamily="18" charset="0"/>
              </a:rPr>
              <a:t>Character Literals :-</a:t>
            </a:r>
            <a:r>
              <a:rPr lang="en-US">
                <a:latin typeface="Times New Roman" pitchFamily="18" charset="0"/>
              </a:rPr>
              <a:t>A character literal is a single character or an escape sequence enclosed in single quotes, for example, 'b'. Escape sequences are used to indicate special characters or</a:t>
            </a:r>
          </a:p>
          <a:p>
            <a:pPr algn="just"/>
            <a:r>
              <a:rPr lang="en-US">
                <a:latin typeface="Times New Roman" pitchFamily="18" charset="0"/>
              </a:rPr>
              <a:t>actions, such as line feed, form feed, or carriage return. The available escape sequences ar shown in Table 3.8. </a:t>
            </a:r>
          </a:p>
        </p:txBody>
      </p:sp>
      <p:sp>
        <p:nvSpPr>
          <p:cNvPr id="28676" name="Rectangle 257"/>
          <p:cNvSpPr>
            <a:spLocks noChangeArrowheads="1"/>
          </p:cNvSpPr>
          <p:nvPr/>
        </p:nvSpPr>
        <p:spPr bwMode="auto">
          <a:xfrm>
            <a:off x="0" y="4343400"/>
            <a:ext cx="9144000" cy="1739900"/>
          </a:xfrm>
          <a:prstGeom prst="rect">
            <a:avLst/>
          </a:prstGeom>
          <a:noFill/>
          <a:ln w="9525">
            <a:noFill/>
            <a:miter lim="800000"/>
            <a:headEnd/>
            <a:tailEnd/>
          </a:ln>
          <a:effectLst/>
        </p:spPr>
        <p:txBody>
          <a:bodyPr>
            <a:spAutoFit/>
          </a:bodyPr>
          <a:lstStyle/>
          <a:p>
            <a:r>
              <a:rPr lang="en-US" b="1"/>
              <a:t>String Literals</a:t>
            </a:r>
            <a:endParaRPr lang="en-US"/>
          </a:p>
          <a:p>
            <a:r>
              <a:rPr lang="en-US"/>
              <a:t>Although there is no string primitive type in Java, you can include string literals in your programs. Most applications and applets will make use of some form of string literal, probably at least for error messages. A string literal consists of zero or more characters (including the escape sequences shown in Table 3.8) enclosed in double quotes. As examples of string literals, consider the following: "A String“,"Column 1\tColumn 2”</a:t>
            </a:r>
          </a:p>
        </p:txBody>
      </p:sp>
    </p:spTree>
  </p:cSld>
  <p:clrMapOvr>
    <a:masterClrMapping/>
  </p:clrMapOvr>
  <p:transition advTm="3136"/>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4"/>
          <p:cNvSpPr>
            <a:spLocks noChangeArrowheads="1"/>
          </p:cNvSpPr>
          <p:nvPr/>
        </p:nvSpPr>
        <p:spPr bwMode="auto">
          <a:xfrm>
            <a:off x="609600" y="381000"/>
            <a:ext cx="2965450" cy="641350"/>
          </a:xfrm>
          <a:prstGeom prst="rect">
            <a:avLst/>
          </a:prstGeom>
          <a:noFill/>
          <a:ln w="9525">
            <a:noFill/>
            <a:miter lim="800000"/>
            <a:headEnd/>
            <a:tailEnd/>
          </a:ln>
          <a:effectLst/>
        </p:spPr>
        <p:txBody>
          <a:bodyPr wrap="none" anchor="ctr">
            <a:spAutoFit/>
          </a:bodyPr>
          <a:lstStyle/>
          <a:p>
            <a:pPr eaLnBrk="1" hangingPunct="1"/>
            <a:r>
              <a:rPr lang="en-US" b="1">
                <a:solidFill>
                  <a:srgbClr val="000000"/>
                </a:solidFill>
                <a:latin typeface="Times New Roman" pitchFamily="18" charset="0"/>
                <a:cs typeface="Times New Roman" pitchFamily="18" charset="0"/>
              </a:rPr>
              <a:t>Table 3.8. Escape sequences.</a:t>
            </a:r>
            <a:endParaRPr lang="en-US">
              <a:latin typeface="Times New Roman" pitchFamily="18" charset="0"/>
            </a:endParaRPr>
          </a:p>
          <a:p>
            <a:endParaRPr lang="en-US"/>
          </a:p>
        </p:txBody>
      </p:sp>
      <p:graphicFrame>
        <p:nvGraphicFramePr>
          <p:cNvPr id="162821" name="Group 5"/>
          <p:cNvGraphicFramePr>
            <a:graphicFrameLocks noGrp="1"/>
          </p:cNvGraphicFramePr>
          <p:nvPr/>
        </p:nvGraphicFramePr>
        <p:xfrm>
          <a:off x="457200" y="838200"/>
          <a:ext cx="8382000" cy="3352800"/>
        </p:xfrm>
        <a:graphic>
          <a:graphicData uri="http://schemas.openxmlformats.org/drawingml/2006/table">
            <a:tbl>
              <a:tblPr/>
              <a:tblGrid>
                <a:gridCol w="3133725"/>
                <a:gridCol w="5248275"/>
              </a:tblGrid>
              <a:tr h="244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1" u="none" strike="noStrike" cap="none" normalizeH="0" baseline="0" smtClean="0">
                          <a:ln>
                            <a:noFill/>
                          </a:ln>
                          <a:solidFill>
                            <a:srgbClr val="000000"/>
                          </a:solidFill>
                          <a:effectLst/>
                          <a:latin typeface="Times New Roman" pitchFamily="18" charset="0"/>
                          <a:cs typeface="Times New Roman" pitchFamily="18" charset="0"/>
                        </a:rPr>
                        <a:t>Sequence</a:t>
                      </a:r>
                      <a:endParaRPr kumimoji="0" lang="en-US" sz="1600" b="0" i="0" u="none" strike="noStrike" cap="none" normalizeH="0" baseline="0" smtClean="0">
                        <a:ln>
                          <a:noFill/>
                        </a:ln>
                        <a:solidFill>
                          <a:schemeClr val="tx1"/>
                        </a:solidFill>
                        <a:effectLst/>
                        <a:latin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1" u="none" strike="noStrike" cap="none" normalizeH="0" baseline="0" smtClean="0">
                          <a:ln>
                            <a:noFill/>
                          </a:ln>
                          <a:solidFill>
                            <a:srgbClr val="000000"/>
                          </a:solidFill>
                          <a:effectLst/>
                          <a:latin typeface="Times New Roman" pitchFamily="18" charset="0"/>
                          <a:cs typeface="Times New Roman" pitchFamily="18" charset="0"/>
                        </a:rPr>
                        <a:t>Purpose</a:t>
                      </a:r>
                      <a:r>
                        <a:rPr kumimoji="0" lang="en-US" sz="1600" b="0" i="0" u="none" strike="noStrike" cap="none" normalizeH="0" baseline="0" smtClean="0">
                          <a:ln>
                            <a:noFill/>
                          </a:ln>
                          <a:solidFill>
                            <a:srgbClr val="000000"/>
                          </a:solidFill>
                          <a:effectLst/>
                          <a:latin typeface="Times New Roman" pitchFamily="18" charset="0"/>
                          <a:cs typeface="Times New Roman" pitchFamily="18" charset="0"/>
                        </a:rPr>
                        <a:t> </a:t>
                      </a:r>
                      <a:endParaRPr kumimoji="0" lang="en-US" sz="1600" b="0" i="0" u="none" strike="noStrike" cap="none" normalizeH="0" baseline="0" smtClean="0">
                        <a:ln>
                          <a:noFill/>
                        </a:ln>
                        <a:solidFill>
                          <a:schemeClr val="tx1"/>
                        </a:solidFill>
                        <a:effectLst/>
                        <a:latin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4288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rgbClr val="000000"/>
                          </a:solidFill>
                          <a:effectLst/>
                          <a:latin typeface="Times New Roman" pitchFamily="18" charset="0"/>
                          <a:ea typeface="Times New Roman" pitchFamily="18" charset="0"/>
                          <a:cs typeface="Courier New" pitchFamily="49" charset="0"/>
                        </a:rPr>
                        <a:t>\b</a:t>
                      </a:r>
                      <a:endParaRPr kumimoji="0" lang="en-US" sz="1600" b="0" i="0" u="none" strike="noStrike" cap="none" normalizeH="0" baseline="0" smtClean="0">
                        <a:ln>
                          <a:noFill/>
                        </a:ln>
                        <a:solidFill>
                          <a:schemeClr val="tx1"/>
                        </a:solidFill>
                        <a:effectLst/>
                        <a:latin typeface="Times New Roman" pitchFamily="18" charset="0"/>
                        <a:ea typeface="Times New Roman" pitchFamily="18" charset="0"/>
                        <a:cs typeface="Courier New" pitchFamily="49"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rgbClr val="000000"/>
                          </a:solidFill>
                          <a:effectLst/>
                          <a:latin typeface="Times New Roman" pitchFamily="18" charset="0"/>
                          <a:cs typeface="Times New Roman" pitchFamily="18" charset="0"/>
                        </a:rPr>
                        <a:t>Backspace</a:t>
                      </a:r>
                      <a:endParaRPr kumimoji="0" lang="en-US" sz="1600" b="0" i="0" u="none" strike="noStrike" cap="none" normalizeH="0" baseline="0" smtClean="0">
                        <a:ln>
                          <a:noFill/>
                        </a:ln>
                        <a:solidFill>
                          <a:schemeClr val="tx1"/>
                        </a:solidFill>
                        <a:effectLst/>
                        <a:latin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44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rgbClr val="000000"/>
                          </a:solidFill>
                          <a:effectLst/>
                          <a:latin typeface="Times New Roman" pitchFamily="18" charset="0"/>
                          <a:ea typeface="Times New Roman" pitchFamily="18" charset="0"/>
                          <a:cs typeface="Courier New" pitchFamily="49" charset="0"/>
                        </a:rPr>
                        <a:t>\t</a:t>
                      </a:r>
                      <a:endParaRPr kumimoji="0" lang="en-US" sz="1600" b="0" i="0" u="none" strike="noStrike" cap="none" normalizeH="0" baseline="0" smtClean="0">
                        <a:ln>
                          <a:noFill/>
                        </a:ln>
                        <a:solidFill>
                          <a:schemeClr val="tx1"/>
                        </a:solidFill>
                        <a:effectLst/>
                        <a:latin typeface="Times New Roman" pitchFamily="18" charset="0"/>
                        <a:ea typeface="Times New Roman" pitchFamily="18" charset="0"/>
                        <a:cs typeface="Courier New" pitchFamily="49"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rgbClr val="000000"/>
                          </a:solidFill>
                          <a:effectLst/>
                          <a:latin typeface="Times New Roman" pitchFamily="18" charset="0"/>
                          <a:cs typeface="Times New Roman" pitchFamily="18" charset="0"/>
                        </a:rPr>
                        <a:t>Horizontal tab</a:t>
                      </a:r>
                      <a:endParaRPr kumimoji="0" lang="en-US" sz="1600" b="0" i="0" u="none" strike="noStrike" cap="none" normalizeH="0" baseline="0" smtClean="0">
                        <a:ln>
                          <a:noFill/>
                        </a:ln>
                        <a:solidFill>
                          <a:schemeClr val="tx1"/>
                        </a:solidFill>
                        <a:effectLst/>
                        <a:latin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4288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rgbClr val="000000"/>
                          </a:solidFill>
                          <a:effectLst/>
                          <a:latin typeface="Times New Roman" pitchFamily="18" charset="0"/>
                          <a:ea typeface="Times New Roman" pitchFamily="18" charset="0"/>
                          <a:cs typeface="Courier New" pitchFamily="49" charset="0"/>
                        </a:rPr>
                        <a:t>\n</a:t>
                      </a:r>
                      <a:endParaRPr kumimoji="0" lang="en-US" sz="1600" b="0" i="0" u="none" strike="noStrike" cap="none" normalizeH="0" baseline="0" smtClean="0">
                        <a:ln>
                          <a:noFill/>
                        </a:ln>
                        <a:solidFill>
                          <a:schemeClr val="tx1"/>
                        </a:solidFill>
                        <a:effectLst/>
                        <a:latin typeface="Times New Roman" pitchFamily="18" charset="0"/>
                        <a:ea typeface="Times New Roman" pitchFamily="18" charset="0"/>
                        <a:cs typeface="Courier New" pitchFamily="49"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rgbClr val="000000"/>
                          </a:solidFill>
                          <a:effectLst/>
                          <a:latin typeface="Times New Roman" pitchFamily="18" charset="0"/>
                          <a:cs typeface="Times New Roman" pitchFamily="18" charset="0"/>
                        </a:rPr>
                        <a:t>Line feed</a:t>
                      </a:r>
                      <a:endParaRPr kumimoji="0" lang="en-US" sz="1600" b="0" i="0" u="none" strike="noStrike" cap="none" normalizeH="0" baseline="0" smtClean="0">
                        <a:ln>
                          <a:noFill/>
                        </a:ln>
                        <a:solidFill>
                          <a:schemeClr val="tx1"/>
                        </a:solidFill>
                        <a:effectLst/>
                        <a:latin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44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rgbClr val="000000"/>
                          </a:solidFill>
                          <a:effectLst/>
                          <a:latin typeface="Times New Roman" pitchFamily="18" charset="0"/>
                          <a:ea typeface="Times New Roman" pitchFamily="18" charset="0"/>
                          <a:cs typeface="Courier New" pitchFamily="49" charset="0"/>
                        </a:rPr>
                        <a:t>\f</a:t>
                      </a:r>
                      <a:endParaRPr kumimoji="0" lang="en-US" sz="1600" b="0" i="0" u="none" strike="noStrike" cap="none" normalizeH="0" baseline="0" smtClean="0">
                        <a:ln>
                          <a:noFill/>
                        </a:ln>
                        <a:solidFill>
                          <a:schemeClr val="tx1"/>
                        </a:solidFill>
                        <a:effectLst/>
                        <a:latin typeface="Times New Roman" pitchFamily="18" charset="0"/>
                        <a:ea typeface="Times New Roman" pitchFamily="18" charset="0"/>
                        <a:cs typeface="Courier New" pitchFamily="49"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rgbClr val="000000"/>
                          </a:solidFill>
                          <a:effectLst/>
                          <a:latin typeface="Times New Roman" pitchFamily="18" charset="0"/>
                          <a:cs typeface="Times New Roman" pitchFamily="18" charset="0"/>
                        </a:rPr>
                        <a:t>Form feed</a:t>
                      </a:r>
                      <a:endParaRPr kumimoji="0" lang="en-US" sz="1600" b="0" i="0" u="none" strike="noStrike" cap="none" normalizeH="0" baseline="0" smtClean="0">
                        <a:ln>
                          <a:noFill/>
                        </a:ln>
                        <a:solidFill>
                          <a:schemeClr val="tx1"/>
                        </a:solidFill>
                        <a:effectLst/>
                        <a:latin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44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rgbClr val="000000"/>
                          </a:solidFill>
                          <a:effectLst/>
                          <a:latin typeface="Times New Roman" pitchFamily="18" charset="0"/>
                          <a:ea typeface="Times New Roman" pitchFamily="18" charset="0"/>
                          <a:cs typeface="Courier New" pitchFamily="49" charset="0"/>
                        </a:rPr>
                        <a:t>\r</a:t>
                      </a:r>
                      <a:endParaRPr kumimoji="0" lang="en-US" sz="1600" b="0" i="0" u="none" strike="noStrike" cap="none" normalizeH="0" baseline="0" smtClean="0">
                        <a:ln>
                          <a:noFill/>
                        </a:ln>
                        <a:solidFill>
                          <a:schemeClr val="tx1"/>
                        </a:solidFill>
                        <a:effectLst/>
                        <a:latin typeface="Times New Roman" pitchFamily="18" charset="0"/>
                        <a:ea typeface="Times New Roman" pitchFamily="18" charset="0"/>
                        <a:cs typeface="Courier New" pitchFamily="49"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rgbClr val="000000"/>
                          </a:solidFill>
                          <a:effectLst/>
                          <a:latin typeface="Times New Roman" pitchFamily="18" charset="0"/>
                          <a:cs typeface="Times New Roman" pitchFamily="18" charset="0"/>
                        </a:rPr>
                        <a:t>Carriage return</a:t>
                      </a:r>
                      <a:endParaRPr kumimoji="0" lang="en-US" sz="1600" b="0" i="0" u="none" strike="noStrike" cap="none" normalizeH="0" baseline="0" smtClean="0">
                        <a:ln>
                          <a:noFill/>
                        </a:ln>
                        <a:solidFill>
                          <a:schemeClr val="tx1"/>
                        </a:solidFill>
                        <a:effectLst/>
                        <a:latin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4288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rgbClr val="000000"/>
                          </a:solidFill>
                          <a:effectLst/>
                          <a:latin typeface="Times New Roman" pitchFamily="18" charset="0"/>
                          <a:ea typeface="Times New Roman" pitchFamily="18" charset="0"/>
                          <a:cs typeface="Courier New" pitchFamily="49" charset="0"/>
                        </a:rPr>
                        <a:t>\" </a:t>
                      </a:r>
                      <a:endParaRPr kumimoji="0" lang="en-US" sz="1600" b="0" i="0" u="none" strike="noStrike" cap="none" normalizeH="0" baseline="0" smtClean="0">
                        <a:ln>
                          <a:noFill/>
                        </a:ln>
                        <a:solidFill>
                          <a:schemeClr val="tx1"/>
                        </a:solidFill>
                        <a:effectLst/>
                        <a:latin typeface="Times New Roman" pitchFamily="18" charset="0"/>
                        <a:ea typeface="Times New Roman" pitchFamily="18" charset="0"/>
                        <a:cs typeface="Courier New" pitchFamily="49"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rgbClr val="000000"/>
                          </a:solidFill>
                          <a:effectLst/>
                          <a:latin typeface="Times New Roman" pitchFamily="18" charset="0"/>
                          <a:cs typeface="Times New Roman" pitchFamily="18" charset="0"/>
                        </a:rPr>
                        <a:t>Double quote</a:t>
                      </a:r>
                      <a:endParaRPr kumimoji="0" lang="en-US" sz="1600" b="0" i="0" u="none" strike="noStrike" cap="none" normalizeH="0" baseline="0" smtClean="0">
                        <a:ln>
                          <a:noFill/>
                        </a:ln>
                        <a:solidFill>
                          <a:schemeClr val="tx1"/>
                        </a:solidFill>
                        <a:effectLst/>
                        <a:latin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44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rgbClr val="000000"/>
                          </a:solidFill>
                          <a:effectLst/>
                          <a:latin typeface="Times New Roman" pitchFamily="18" charset="0"/>
                          <a:ea typeface="Times New Roman" pitchFamily="18" charset="0"/>
                          <a:cs typeface="Courier New" pitchFamily="49" charset="0"/>
                        </a:rPr>
                        <a:t>\'</a:t>
                      </a:r>
                      <a:endParaRPr kumimoji="0" lang="en-US" sz="1600" b="0" i="0" u="none" strike="noStrike" cap="none" normalizeH="0" baseline="0" smtClean="0">
                        <a:ln>
                          <a:noFill/>
                        </a:ln>
                        <a:solidFill>
                          <a:schemeClr val="tx1"/>
                        </a:solidFill>
                        <a:effectLst/>
                        <a:latin typeface="Times New Roman" pitchFamily="18" charset="0"/>
                        <a:ea typeface="Times New Roman" pitchFamily="18" charset="0"/>
                        <a:cs typeface="Courier New" pitchFamily="49"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rgbClr val="000000"/>
                          </a:solidFill>
                          <a:effectLst/>
                          <a:latin typeface="Times New Roman" pitchFamily="18" charset="0"/>
                          <a:cs typeface="Times New Roman" pitchFamily="18" charset="0"/>
                        </a:rPr>
                        <a:t>Single quote</a:t>
                      </a:r>
                      <a:endParaRPr kumimoji="0" lang="en-US" sz="1600" b="0" i="0" u="none" strike="noStrike" cap="none" normalizeH="0" baseline="0" smtClean="0">
                        <a:ln>
                          <a:noFill/>
                        </a:ln>
                        <a:solidFill>
                          <a:schemeClr val="tx1"/>
                        </a:solidFill>
                        <a:effectLst/>
                        <a:latin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4288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rgbClr val="000000"/>
                          </a:solidFill>
                          <a:effectLst/>
                          <a:latin typeface="Times New Roman" pitchFamily="18" charset="0"/>
                          <a:ea typeface="Times New Roman" pitchFamily="18" charset="0"/>
                          <a:cs typeface="Courier New" pitchFamily="49" charset="0"/>
                        </a:rPr>
                        <a:t>\\</a:t>
                      </a:r>
                      <a:endParaRPr kumimoji="0" lang="en-US" sz="1600" b="0" i="0" u="none" strike="noStrike" cap="none" normalizeH="0" baseline="0" smtClean="0">
                        <a:ln>
                          <a:noFill/>
                        </a:ln>
                        <a:solidFill>
                          <a:schemeClr val="tx1"/>
                        </a:solidFill>
                        <a:effectLst/>
                        <a:latin typeface="Times New Roman" pitchFamily="18" charset="0"/>
                        <a:ea typeface="Times New Roman" pitchFamily="18" charset="0"/>
                        <a:cs typeface="Courier New" pitchFamily="49"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rgbClr val="000000"/>
                          </a:solidFill>
                          <a:effectLst/>
                          <a:latin typeface="Times New Roman" pitchFamily="18" charset="0"/>
                          <a:cs typeface="Times New Roman" pitchFamily="18" charset="0"/>
                        </a:rPr>
                        <a:t>Backslash</a:t>
                      </a:r>
                      <a:endParaRPr kumimoji="0" lang="en-US" sz="1600" b="0" i="0" u="none" strike="noStrike" cap="none" normalizeH="0" baseline="0" smtClean="0">
                        <a:ln>
                          <a:noFill/>
                        </a:ln>
                        <a:solidFill>
                          <a:schemeClr val="tx1"/>
                        </a:solidFill>
                        <a:effectLst/>
                        <a:latin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44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rgbClr val="000000"/>
                          </a:solidFill>
                          <a:effectLst/>
                          <a:latin typeface="Times New Roman" pitchFamily="18" charset="0"/>
                          <a:ea typeface="Times New Roman" pitchFamily="18" charset="0"/>
                          <a:cs typeface="Courier New" pitchFamily="49" charset="0"/>
                        </a:rPr>
                        <a:t>\uxxxx</a:t>
                      </a:r>
                      <a:endParaRPr kumimoji="0" lang="en-US" sz="1600" b="0" i="0" u="none" strike="noStrike" cap="none" normalizeH="0" baseline="0" smtClean="0">
                        <a:ln>
                          <a:noFill/>
                        </a:ln>
                        <a:solidFill>
                          <a:schemeClr val="tx1"/>
                        </a:solidFill>
                        <a:effectLst/>
                        <a:latin typeface="Times New Roman" pitchFamily="18" charset="0"/>
                        <a:ea typeface="Times New Roman" pitchFamily="18" charset="0"/>
                        <a:cs typeface="Courier New" pitchFamily="49"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rgbClr val="000000"/>
                          </a:solidFill>
                          <a:effectLst/>
                          <a:latin typeface="Times New Roman" pitchFamily="18" charset="0"/>
                          <a:cs typeface="Times New Roman" pitchFamily="18" charset="0"/>
                        </a:rPr>
                        <a:t>Unicode character</a:t>
                      </a:r>
                      <a:endParaRPr kumimoji="0" lang="en-US" sz="1600" b="0" i="0" u="none" strike="noStrike" cap="none" normalizeH="0" baseline="0" smtClean="0">
                        <a:ln>
                          <a:noFill/>
                        </a:ln>
                        <a:solidFill>
                          <a:schemeClr val="tx1"/>
                        </a:solidFill>
                        <a:effectLst/>
                        <a:latin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
        <p:nvSpPr>
          <p:cNvPr id="29734" name="Rectangle 40"/>
          <p:cNvSpPr>
            <a:spLocks noChangeArrowheads="1"/>
          </p:cNvSpPr>
          <p:nvPr/>
        </p:nvSpPr>
        <p:spPr bwMode="auto">
          <a:xfrm>
            <a:off x="0" y="4953000"/>
            <a:ext cx="9144000" cy="366713"/>
          </a:xfrm>
          <a:prstGeom prst="rect">
            <a:avLst/>
          </a:prstGeom>
          <a:noFill/>
          <a:ln w="9525">
            <a:noFill/>
            <a:miter lim="800000"/>
            <a:headEnd/>
            <a:tailEnd/>
          </a:ln>
          <a:effectLst/>
        </p:spPr>
        <p:txBody>
          <a:bodyPr anchor="ctr">
            <a:spAutoFit/>
          </a:bodyPr>
          <a:lstStyle/>
          <a:p>
            <a:endParaRPr lang="en-US"/>
          </a:p>
        </p:txBody>
      </p:sp>
    </p:spTree>
  </p:cSld>
  <p:clrMapOvr>
    <a:masterClrMapping/>
  </p:clrMapOvr>
  <p:transition advTm="2656"/>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ext Box 4"/>
          <p:cNvSpPr txBox="1">
            <a:spLocks noChangeArrowheads="1"/>
          </p:cNvSpPr>
          <p:nvPr/>
        </p:nvSpPr>
        <p:spPr bwMode="auto">
          <a:xfrm>
            <a:off x="457200" y="457200"/>
            <a:ext cx="8001000" cy="366713"/>
          </a:xfrm>
          <a:prstGeom prst="rect">
            <a:avLst/>
          </a:prstGeom>
          <a:noFill/>
          <a:ln w="9525">
            <a:noFill/>
            <a:miter lim="800000"/>
            <a:headEnd/>
            <a:tailEnd/>
          </a:ln>
          <a:effectLst/>
        </p:spPr>
        <p:txBody>
          <a:bodyPr>
            <a:spAutoFit/>
          </a:bodyPr>
          <a:lstStyle/>
          <a:p>
            <a:pPr>
              <a:spcBef>
                <a:spcPct val="50000"/>
              </a:spcBef>
            </a:pPr>
            <a:endParaRPr lang="en-US"/>
          </a:p>
        </p:txBody>
      </p:sp>
      <p:sp>
        <p:nvSpPr>
          <p:cNvPr id="30723" name="Rectangle 5"/>
          <p:cNvSpPr>
            <a:spLocks noChangeArrowheads="1"/>
          </p:cNvSpPr>
          <p:nvPr/>
        </p:nvSpPr>
        <p:spPr bwMode="auto">
          <a:xfrm>
            <a:off x="533400" y="228600"/>
            <a:ext cx="8153400" cy="519113"/>
          </a:xfrm>
          <a:prstGeom prst="rect">
            <a:avLst/>
          </a:prstGeom>
          <a:noFill/>
          <a:ln w="9525">
            <a:noFill/>
            <a:miter lim="800000"/>
            <a:headEnd/>
            <a:tailEnd/>
          </a:ln>
          <a:effectLst/>
        </p:spPr>
        <p:txBody>
          <a:bodyPr>
            <a:spAutoFit/>
          </a:bodyPr>
          <a:lstStyle/>
          <a:p>
            <a:r>
              <a:rPr lang="en-US" sz="2800">
                <a:solidFill>
                  <a:schemeClr val="tx2"/>
                </a:solidFill>
                <a:latin typeface="Times New Roman" pitchFamily="18" charset="0"/>
              </a:rPr>
              <a:t>Arithmetic Operators and Expressions</a:t>
            </a:r>
          </a:p>
        </p:txBody>
      </p:sp>
      <p:sp>
        <p:nvSpPr>
          <p:cNvPr id="30724" name="Text Box 6"/>
          <p:cNvSpPr txBox="1">
            <a:spLocks noChangeArrowheads="1"/>
          </p:cNvSpPr>
          <p:nvPr/>
        </p:nvSpPr>
        <p:spPr bwMode="auto">
          <a:xfrm>
            <a:off x="457200" y="685800"/>
            <a:ext cx="8915400" cy="5456238"/>
          </a:xfrm>
          <a:prstGeom prst="rect">
            <a:avLst/>
          </a:prstGeom>
          <a:noFill/>
          <a:ln w="9525">
            <a:noFill/>
            <a:miter lim="800000"/>
            <a:headEnd/>
            <a:tailEnd/>
          </a:ln>
          <a:effectLst/>
        </p:spPr>
        <p:txBody>
          <a:bodyPr>
            <a:spAutoFit/>
          </a:bodyPr>
          <a:lstStyle/>
          <a:p>
            <a:pPr>
              <a:spcBef>
                <a:spcPct val="50000"/>
              </a:spcBef>
            </a:pPr>
            <a:r>
              <a:rPr lang="en-US"/>
              <a:t>An expression is a operators and operands. It follows the rules of algebra and should be familiar. Java allows several types of expressions. The arithmetic operators are given below :</a:t>
            </a:r>
          </a:p>
          <a:p>
            <a:pPr>
              <a:spcBef>
                <a:spcPct val="50000"/>
              </a:spcBef>
            </a:pPr>
            <a:r>
              <a:rPr lang="en-US"/>
              <a:t>+</a:t>
            </a:r>
            <a:r>
              <a:rPr lang="en-US">
                <a:sym typeface="Wingdings" pitchFamily="2" charset="2"/>
              </a:rPr>
              <a:t> addition</a:t>
            </a:r>
          </a:p>
          <a:p>
            <a:pPr>
              <a:spcBef>
                <a:spcPct val="50000"/>
              </a:spcBef>
            </a:pPr>
            <a:r>
              <a:rPr lang="en-US">
                <a:sym typeface="Wingdings" pitchFamily="2" charset="2"/>
              </a:rPr>
              <a:t>-subtraction</a:t>
            </a:r>
          </a:p>
          <a:p>
            <a:pPr>
              <a:spcBef>
                <a:spcPct val="50000"/>
              </a:spcBef>
            </a:pPr>
            <a:r>
              <a:rPr lang="en-US">
                <a:sym typeface="Wingdings" pitchFamily="2" charset="2"/>
              </a:rPr>
              <a:t>*multiplication</a:t>
            </a:r>
          </a:p>
          <a:p>
            <a:pPr>
              <a:spcBef>
                <a:spcPct val="50000"/>
              </a:spcBef>
            </a:pPr>
            <a:r>
              <a:rPr lang="en-US">
                <a:sym typeface="Wingdings" pitchFamily="2" charset="2"/>
              </a:rPr>
              <a:t>/ division</a:t>
            </a:r>
          </a:p>
          <a:p>
            <a:pPr>
              <a:spcBef>
                <a:spcPct val="50000"/>
              </a:spcBef>
            </a:pPr>
            <a:r>
              <a:rPr lang="en-US">
                <a:sym typeface="Wingdings" pitchFamily="2" charset="2"/>
              </a:rPr>
              <a:t>% modulus</a:t>
            </a:r>
          </a:p>
          <a:p>
            <a:pPr>
              <a:spcBef>
                <a:spcPct val="50000"/>
              </a:spcBef>
            </a:pPr>
            <a:r>
              <a:rPr lang="en-US">
                <a:sym typeface="Wingdings" pitchFamily="2" charset="2"/>
              </a:rPr>
              <a:t>+= addition assignment</a:t>
            </a:r>
          </a:p>
          <a:p>
            <a:pPr>
              <a:spcBef>
                <a:spcPct val="50000"/>
              </a:spcBef>
            </a:pPr>
            <a:r>
              <a:rPr lang="en-US">
                <a:sym typeface="Wingdings" pitchFamily="2" charset="2"/>
              </a:rPr>
              <a:t>-=subtraction assignment</a:t>
            </a:r>
          </a:p>
          <a:p>
            <a:pPr>
              <a:spcBef>
                <a:spcPct val="50000"/>
              </a:spcBef>
            </a:pPr>
            <a:r>
              <a:rPr lang="en-US">
                <a:sym typeface="Wingdings" pitchFamily="2" charset="2"/>
              </a:rPr>
              <a:t>*=multiplication assignment</a:t>
            </a:r>
          </a:p>
          <a:p>
            <a:pPr>
              <a:spcBef>
                <a:spcPct val="50000"/>
              </a:spcBef>
            </a:pPr>
            <a:r>
              <a:rPr lang="en-US">
                <a:sym typeface="Wingdings" pitchFamily="2" charset="2"/>
              </a:rPr>
              <a:t>/=division assignment</a:t>
            </a:r>
          </a:p>
          <a:p>
            <a:pPr>
              <a:spcBef>
                <a:spcPct val="50000"/>
              </a:spcBef>
            </a:pPr>
            <a:r>
              <a:rPr lang="en-US">
                <a:sym typeface="Wingdings" pitchFamily="2" charset="2"/>
              </a:rPr>
              <a:t>%=modulus assignment</a:t>
            </a:r>
          </a:p>
          <a:p>
            <a:pPr>
              <a:spcBef>
                <a:spcPct val="50000"/>
              </a:spcBef>
            </a:pPr>
            <a:r>
              <a:rPr lang="en-US">
                <a:sym typeface="Wingdings" pitchFamily="2" charset="2"/>
              </a:rPr>
              <a:t>++increment,--decrement</a:t>
            </a:r>
            <a:endParaRPr lang="en-US"/>
          </a:p>
        </p:txBody>
      </p:sp>
    </p:spTree>
  </p:cSld>
  <p:clrMapOvr>
    <a:masterClrMapping/>
  </p:clrMapOvr>
  <p:transition advTm="2672"/>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ext Box 4"/>
          <p:cNvSpPr txBox="1">
            <a:spLocks noChangeArrowheads="1"/>
          </p:cNvSpPr>
          <p:nvPr/>
        </p:nvSpPr>
        <p:spPr bwMode="auto">
          <a:xfrm>
            <a:off x="457200" y="381000"/>
            <a:ext cx="8458200" cy="2566988"/>
          </a:xfrm>
          <a:prstGeom prst="rect">
            <a:avLst/>
          </a:prstGeom>
          <a:noFill/>
          <a:ln w="9525">
            <a:noFill/>
            <a:miter lim="800000"/>
            <a:headEnd/>
            <a:tailEnd/>
          </a:ln>
          <a:effectLst/>
        </p:spPr>
        <p:txBody>
          <a:bodyPr>
            <a:spAutoFit/>
          </a:bodyPr>
          <a:lstStyle/>
          <a:p>
            <a:pPr>
              <a:spcBef>
                <a:spcPct val="50000"/>
              </a:spcBef>
            </a:pPr>
            <a:r>
              <a:rPr lang="en-US"/>
              <a:t>An expression may appear on the right side of an assignment statement. For example,</a:t>
            </a:r>
          </a:p>
          <a:p>
            <a:pPr>
              <a:spcBef>
                <a:spcPct val="50000"/>
              </a:spcBef>
            </a:pPr>
            <a:r>
              <a:rPr lang="en-US"/>
              <a:t>Int answer;</a:t>
            </a:r>
          </a:p>
          <a:p>
            <a:pPr>
              <a:spcBef>
                <a:spcPct val="50000"/>
              </a:spcBef>
            </a:pPr>
            <a:r>
              <a:rPr lang="en-US"/>
              <a:t>Answer=100*31;</a:t>
            </a:r>
          </a:p>
          <a:p>
            <a:pPr>
              <a:spcBef>
                <a:spcPct val="50000"/>
              </a:spcBef>
            </a:pPr>
            <a:r>
              <a:rPr lang="en-US"/>
              <a:t>Java expression may contain Variables, constants or both. For example assuming that answer and count are variables, this expression is perfectly valid.</a:t>
            </a:r>
          </a:p>
          <a:p>
            <a:pPr>
              <a:spcBef>
                <a:spcPct val="50000"/>
              </a:spcBef>
            </a:pPr>
            <a:r>
              <a:rPr lang="en-US"/>
              <a:t>Answer=count-100;</a:t>
            </a:r>
          </a:p>
        </p:txBody>
      </p:sp>
    </p:spTree>
  </p:cSld>
  <p:clrMapOvr>
    <a:masterClrMapping/>
  </p:clrMapOvr>
  <p:transition advTm="3152"/>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ChangeArrowheads="1"/>
          </p:cNvSpPr>
          <p:nvPr/>
        </p:nvSpPr>
        <p:spPr bwMode="auto">
          <a:xfrm>
            <a:off x="457200" y="304800"/>
            <a:ext cx="8458200" cy="5767388"/>
          </a:xfrm>
          <a:prstGeom prst="rect">
            <a:avLst/>
          </a:prstGeom>
          <a:noFill/>
          <a:ln w="9525">
            <a:noFill/>
            <a:miter lim="800000"/>
            <a:headEnd/>
            <a:tailEnd/>
          </a:ln>
          <a:effectLst/>
        </p:spPr>
        <p:txBody>
          <a:bodyPr lIns="0" tIns="0" rIns="0" bIns="0" anchor="ctr">
            <a:spAutoFit/>
          </a:bodyPr>
          <a:lstStyle/>
          <a:p>
            <a:pPr algn="just"/>
            <a:r>
              <a:rPr lang="en-US" b="1">
                <a:latin typeface="Times New Roman" pitchFamily="18" charset="0"/>
              </a:rPr>
              <a:t>Increment/Decrement Operators</a:t>
            </a:r>
          </a:p>
          <a:p>
            <a:pPr algn="just"/>
            <a:r>
              <a:rPr lang="en-US">
                <a:latin typeface="Times New Roman" pitchFamily="18" charset="0"/>
              </a:rPr>
              <a:t>The </a:t>
            </a:r>
            <a:r>
              <a:rPr lang="en-US" i="1">
                <a:latin typeface="Times New Roman" pitchFamily="18" charset="0"/>
              </a:rPr>
              <a:t>increment </a:t>
            </a:r>
            <a:r>
              <a:rPr lang="en-US">
                <a:latin typeface="Times New Roman" pitchFamily="18" charset="0"/>
              </a:rPr>
              <a:t>and </a:t>
            </a:r>
            <a:r>
              <a:rPr lang="en-US" i="1">
                <a:latin typeface="Times New Roman" pitchFamily="18" charset="0"/>
              </a:rPr>
              <a:t>decrement operators </a:t>
            </a:r>
            <a:r>
              <a:rPr lang="en-US">
                <a:latin typeface="Times New Roman" pitchFamily="18" charset="0"/>
              </a:rPr>
              <a:t>are used with one variable (they are known as </a:t>
            </a:r>
            <a:r>
              <a:rPr lang="en-US" i="1">
                <a:latin typeface="Times New Roman" pitchFamily="18" charset="0"/>
              </a:rPr>
              <a:t>unary operators</a:t>
            </a:r>
            <a:r>
              <a:rPr lang="en-US">
                <a:latin typeface="Times New Roman" pitchFamily="18" charset="0"/>
              </a:rPr>
              <a:t>):</a:t>
            </a:r>
          </a:p>
          <a:p>
            <a:pPr algn="just"/>
            <a:r>
              <a:rPr lang="en-US">
                <a:latin typeface="Times New Roman" pitchFamily="18" charset="0"/>
              </a:rPr>
              <a:t>++ increment operator </a:t>
            </a:r>
          </a:p>
          <a:p>
            <a:pPr algn="just"/>
            <a:r>
              <a:rPr lang="en-US" b="1">
                <a:latin typeface="Times New Roman" pitchFamily="18" charset="0"/>
              </a:rPr>
              <a:t>--</a:t>
            </a:r>
            <a:r>
              <a:rPr lang="en-US">
                <a:latin typeface="Times New Roman" pitchFamily="18" charset="0"/>
              </a:rPr>
              <a:t> decrement operator </a:t>
            </a:r>
          </a:p>
          <a:p>
            <a:pPr algn="just"/>
            <a:r>
              <a:rPr lang="en-US">
                <a:latin typeface="Times New Roman" pitchFamily="18" charset="0"/>
              </a:rPr>
              <a:t>For instance, the increment operator (++) adds one to the operand, as shown in the next line of code:</a:t>
            </a:r>
          </a:p>
          <a:p>
            <a:pPr algn="just"/>
            <a:r>
              <a:rPr lang="en-US">
                <a:latin typeface="Times New Roman" pitchFamily="18" charset="0"/>
              </a:rPr>
              <a:t>x++; </a:t>
            </a:r>
          </a:p>
          <a:p>
            <a:pPr algn="just"/>
            <a:r>
              <a:rPr lang="en-US">
                <a:latin typeface="Times New Roman" pitchFamily="18" charset="0"/>
              </a:rPr>
              <a:t>is the same as </a:t>
            </a:r>
          </a:p>
          <a:p>
            <a:pPr algn="just"/>
            <a:r>
              <a:rPr lang="en-US">
                <a:latin typeface="Times New Roman" pitchFamily="18" charset="0"/>
              </a:rPr>
              <a:t>x+=1;</a:t>
            </a:r>
          </a:p>
          <a:p>
            <a:pPr algn="just"/>
            <a:r>
              <a:rPr lang="en-US">
                <a:latin typeface="Times New Roman" pitchFamily="18" charset="0"/>
              </a:rPr>
              <a:t>The increment and decrement operators behave slightly differently based on the side of the operand they are placed on. If the operand is placed before the operator (for example, ++x), the increment occurs before the value is taken for the expression. So, in the following code fragment, the result of y is 6:</a:t>
            </a:r>
          </a:p>
          <a:p>
            <a:pPr algn="just"/>
            <a:r>
              <a:rPr lang="en-US">
                <a:latin typeface="Times New Roman" pitchFamily="18" charset="0"/>
              </a:rPr>
              <a:t>int x=5;int y=++x;       // y=6 x=6 </a:t>
            </a:r>
          </a:p>
          <a:p>
            <a:pPr algn="just"/>
            <a:r>
              <a:rPr lang="en-US">
                <a:latin typeface="Times New Roman" pitchFamily="18" charset="0"/>
              </a:rPr>
              <a:t>If the operator appears after the operand, the addition occurs after the value is taken. So y is 5 as shown in the next code fragment. Notice that in both examples, x is 6 at the end of the fragment.</a:t>
            </a:r>
          </a:p>
          <a:p>
            <a:pPr algn="just"/>
            <a:r>
              <a:rPr lang="en-US">
                <a:latin typeface="Times New Roman" pitchFamily="18" charset="0"/>
              </a:rPr>
              <a:t>int x=5;int y = x++;   //y=5 x=6 </a:t>
            </a:r>
          </a:p>
          <a:p>
            <a:pPr algn="just"/>
            <a:r>
              <a:rPr lang="en-US">
                <a:latin typeface="Times New Roman" pitchFamily="18" charset="0"/>
              </a:rPr>
              <a:t>Similarly, the decrement operator (--) subtracts one from the operand, and the timing of this is in relation to the evaluation of the expression that it occurs in.</a:t>
            </a:r>
          </a:p>
        </p:txBody>
      </p:sp>
    </p:spTree>
  </p:cSld>
  <p:clrMapOvr>
    <a:masterClrMapping/>
  </p:clrMapOvr>
  <p:transition advTm="2688"/>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ChangeArrowheads="1"/>
          </p:cNvSpPr>
          <p:nvPr/>
        </p:nvSpPr>
        <p:spPr bwMode="auto">
          <a:xfrm>
            <a:off x="457200" y="304800"/>
            <a:ext cx="8458200" cy="5859463"/>
          </a:xfrm>
          <a:prstGeom prst="rect">
            <a:avLst/>
          </a:prstGeom>
          <a:noFill/>
          <a:ln w="9525">
            <a:noFill/>
            <a:miter lim="800000"/>
            <a:headEnd/>
            <a:tailEnd/>
          </a:ln>
          <a:effectLst/>
        </p:spPr>
        <p:txBody>
          <a:bodyPr lIns="0" rIns="0" anchor="ctr">
            <a:spAutoFit/>
          </a:bodyPr>
          <a:lstStyle/>
          <a:p>
            <a:pPr algn="just"/>
            <a:r>
              <a:rPr lang="en-US" b="1"/>
              <a:t>The Relational Operators</a:t>
            </a:r>
          </a:p>
          <a:p>
            <a:pPr algn="just"/>
            <a:r>
              <a:rPr lang="en-US"/>
              <a:t>The most intuitive comparative operators are those that fall into a category known as relational operators. </a:t>
            </a:r>
            <a:r>
              <a:rPr lang="en-US" i="1"/>
              <a:t>Relational operators</a:t>
            </a:r>
            <a:r>
              <a:rPr lang="en-US"/>
              <a:t> include those standard greater-than and less-than symbols you learned about back in third grade. Conveniently enough, they work the same way as they did back in third grade, too. For instance, you know that if you write </a:t>
            </a:r>
            <a:r>
              <a:rPr lang="en-US" b="1"/>
              <a:t>(3&gt;4)</a:t>
            </a:r>
            <a:r>
              <a:rPr lang="en-US"/>
              <a:t>, you wrote something wrong (false). On the other hand (3&lt;4) is correct (true). In Java and most other languages, you are not limited to evaluating constants; you are free to use variables, so the statement (Democrats&gt; Republicans) is also valid. The complete list of relational operators is shown here:</a:t>
            </a:r>
          </a:p>
          <a:p>
            <a:pPr algn="just"/>
            <a:r>
              <a:rPr lang="en-US" b="1"/>
              <a:t>Operator Boolean Result</a:t>
            </a:r>
            <a:r>
              <a:rPr lang="en-US"/>
              <a:t> </a:t>
            </a:r>
          </a:p>
          <a:p>
            <a:pPr algn="just"/>
            <a:r>
              <a:rPr lang="en-US"/>
              <a:t>&lt; Less than </a:t>
            </a:r>
          </a:p>
          <a:p>
            <a:pPr algn="just"/>
            <a:r>
              <a:rPr lang="en-US"/>
              <a:t>&lt;= Less than or equal to </a:t>
            </a:r>
          </a:p>
          <a:p>
            <a:pPr algn="just"/>
            <a:r>
              <a:rPr lang="en-US"/>
              <a:t>&gt; Greater than </a:t>
            </a:r>
          </a:p>
          <a:p>
            <a:pPr algn="just"/>
            <a:r>
              <a:rPr lang="en-US"/>
              <a:t>&gt;= Greater than or equal to </a:t>
            </a:r>
          </a:p>
          <a:p>
            <a:pPr algn="just"/>
            <a:r>
              <a:rPr lang="en-US"/>
              <a:t>The following two assignment statements produce identical results:</a:t>
            </a:r>
          </a:p>
          <a:p>
            <a:pPr algn="just"/>
            <a:r>
              <a:rPr lang="en-US"/>
              <a:t>result1 = a+b &lt; c*d ;</a:t>
            </a:r>
          </a:p>
          <a:p>
            <a:pPr algn="just"/>
            <a:r>
              <a:rPr lang="en-US"/>
              <a:t>result2 = (a+b) &lt; (c*d) ; </a:t>
            </a:r>
          </a:p>
          <a:p>
            <a:r>
              <a:rPr lang="en-US" b="1" i="1"/>
              <a:t>Logical Expressions</a:t>
            </a:r>
            <a:endParaRPr lang="en-US" b="1"/>
          </a:p>
          <a:p>
            <a:r>
              <a:rPr lang="en-US"/>
              <a:t>The third set of evaluation operators fall into a category known as logical expressions. </a:t>
            </a:r>
            <a:r>
              <a:rPr lang="en-US" i="1"/>
              <a:t>Logical expressions</a:t>
            </a:r>
            <a:r>
              <a:rPr lang="en-US"/>
              <a:t> work a bit differently than the previous operators, and are probably not something you covered in your third grade math class.</a:t>
            </a:r>
          </a:p>
        </p:txBody>
      </p:sp>
    </p:spTree>
  </p:cSld>
  <p:clrMapOvr>
    <a:masterClrMapping/>
  </p:clrMapOvr>
  <p:transition advTm="3072"/>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ChangeArrowheads="1"/>
          </p:cNvSpPr>
          <p:nvPr/>
        </p:nvSpPr>
        <p:spPr bwMode="auto">
          <a:xfrm>
            <a:off x="533400" y="304800"/>
            <a:ext cx="8077200" cy="3387725"/>
          </a:xfrm>
          <a:prstGeom prst="rect">
            <a:avLst/>
          </a:prstGeom>
          <a:noFill/>
          <a:ln w="9525">
            <a:noFill/>
            <a:miter lim="800000"/>
            <a:headEnd/>
            <a:tailEnd/>
          </a:ln>
          <a:effectLst/>
        </p:spPr>
        <p:txBody>
          <a:bodyPr lIns="0" rIns="0" anchor="ctr">
            <a:spAutoFit/>
          </a:bodyPr>
          <a:lstStyle/>
          <a:p>
            <a:pPr algn="just" eaLnBrk="1" hangingPunct="1"/>
            <a:r>
              <a:rPr lang="en-US">
                <a:solidFill>
                  <a:srgbClr val="000000"/>
                </a:solidFill>
                <a:latin typeface="Times New Roman" pitchFamily="18" charset="0"/>
                <a:cs typeface="Times New Roman" pitchFamily="18" charset="0"/>
              </a:rPr>
              <a:t>Logical expressions operate either on a pair of booleans, or on the individual bits of an object. There are two types of logical operators which are divided roughly along these lines:</a:t>
            </a:r>
            <a:endParaRPr lang="en-US">
              <a:latin typeface="Times New Roman" pitchFamily="18" charset="0"/>
            </a:endParaRPr>
          </a:p>
          <a:p>
            <a:pPr algn="just">
              <a:buFont typeface="Symbol" pitchFamily="18" charset="2"/>
              <a:buChar char=""/>
            </a:pPr>
            <a:r>
              <a:rPr lang="en-US" i="1">
                <a:latin typeface="Times New Roman" pitchFamily="18" charset="0"/>
                <a:cs typeface="Times New Roman" pitchFamily="18" charset="0"/>
              </a:rPr>
              <a:t>Boolean operators</a:t>
            </a:r>
            <a:r>
              <a:rPr lang="en-US">
                <a:latin typeface="Times New Roman" pitchFamily="18" charset="0"/>
                <a:cs typeface="Times New Roman" pitchFamily="18" charset="0"/>
              </a:rPr>
              <a:t>. Only operate on Boolean values. </a:t>
            </a:r>
          </a:p>
          <a:p>
            <a:pPr algn="just">
              <a:buFont typeface="Symbol" pitchFamily="18" charset="2"/>
              <a:buChar char=""/>
            </a:pPr>
            <a:r>
              <a:rPr lang="en-US" i="1">
                <a:latin typeface="Times New Roman" pitchFamily="18" charset="0"/>
                <a:cs typeface="Times New Roman" pitchFamily="18" charset="0"/>
              </a:rPr>
              <a:t>Bitwise operators</a:t>
            </a:r>
            <a:r>
              <a:rPr lang="en-US">
                <a:latin typeface="Times New Roman" pitchFamily="18" charset="0"/>
                <a:cs typeface="Times New Roman" pitchFamily="18" charset="0"/>
              </a:rPr>
              <a:t>. Operate on each bit in a pair of integral operands. </a:t>
            </a:r>
            <a:endParaRPr lang="en-US">
              <a:latin typeface="Times New Roman" pitchFamily="18" charset="0"/>
            </a:endParaRPr>
          </a:p>
          <a:p>
            <a:pPr algn="just"/>
            <a:endParaRPr lang="en-US" b="1">
              <a:solidFill>
                <a:srgbClr val="000000"/>
              </a:solidFill>
              <a:latin typeface="Times New Roman" pitchFamily="18" charset="0"/>
              <a:cs typeface="Times New Roman" pitchFamily="18" charset="0"/>
            </a:endParaRPr>
          </a:p>
          <a:p>
            <a:pPr algn="just"/>
            <a:r>
              <a:rPr lang="en-US" b="1">
                <a:solidFill>
                  <a:srgbClr val="000000"/>
                </a:solidFill>
                <a:latin typeface="Times New Roman" pitchFamily="18" charset="0"/>
                <a:cs typeface="Times New Roman" pitchFamily="18" charset="0"/>
              </a:rPr>
              <a:t>The Conditional-And and Conditional-Or Operators</a:t>
            </a:r>
          </a:p>
          <a:p>
            <a:pPr algn="just"/>
            <a:r>
              <a:rPr lang="en-US">
                <a:solidFill>
                  <a:srgbClr val="000000"/>
                </a:solidFill>
                <a:latin typeface="Times New Roman" pitchFamily="18" charset="0"/>
                <a:cs typeface="Times New Roman" pitchFamily="18" charset="0"/>
              </a:rPr>
              <a:t>There are two primary Boolean operators:</a:t>
            </a:r>
            <a:endParaRPr lang="en-US">
              <a:latin typeface="Times New Roman" pitchFamily="18" charset="0"/>
            </a:endParaRPr>
          </a:p>
          <a:p>
            <a:pPr algn="just">
              <a:buFont typeface="Symbol" pitchFamily="18" charset="2"/>
              <a:buChar char=""/>
            </a:pPr>
            <a:r>
              <a:rPr lang="en-US">
                <a:latin typeface="Times New Roman" pitchFamily="18" charset="0"/>
                <a:cs typeface="Times New Roman" pitchFamily="18" charset="0"/>
              </a:rPr>
              <a:t>Logical-AND: </a:t>
            </a:r>
            <a:r>
              <a:rPr lang="en-US">
                <a:solidFill>
                  <a:srgbClr val="238E23"/>
                </a:solidFill>
                <a:latin typeface="Times New Roman" pitchFamily="18" charset="0"/>
                <a:ea typeface="Times New Roman" pitchFamily="18" charset="0"/>
                <a:cs typeface="Courier New" pitchFamily="49" charset="0"/>
              </a:rPr>
              <a:t>&amp;&amp;</a:t>
            </a:r>
            <a:r>
              <a:rPr lang="en-US">
                <a:latin typeface="Times New Roman" pitchFamily="18" charset="0"/>
                <a:cs typeface="Times New Roman" pitchFamily="18" charset="0"/>
              </a:rPr>
              <a:t> </a:t>
            </a:r>
          </a:p>
          <a:p>
            <a:pPr algn="just">
              <a:buFont typeface="Symbol" pitchFamily="18" charset="2"/>
              <a:buChar char=""/>
            </a:pPr>
            <a:r>
              <a:rPr lang="en-US">
                <a:latin typeface="Times New Roman" pitchFamily="18" charset="0"/>
                <a:cs typeface="Times New Roman" pitchFamily="18" charset="0"/>
              </a:rPr>
              <a:t>Logical-OR: </a:t>
            </a:r>
            <a:r>
              <a:rPr lang="en-US">
                <a:solidFill>
                  <a:srgbClr val="238E23"/>
                </a:solidFill>
                <a:latin typeface="Times New Roman" pitchFamily="18" charset="0"/>
                <a:cs typeface="Times New Roman" pitchFamily="18" charset="0"/>
              </a:rPr>
              <a:t>||</a:t>
            </a:r>
            <a:r>
              <a:rPr lang="en-US">
                <a:latin typeface="Times New Roman" pitchFamily="18" charset="0"/>
                <a:cs typeface="Times New Roman" pitchFamily="18" charset="0"/>
              </a:rPr>
              <a:t> </a:t>
            </a:r>
            <a:endParaRPr lang="en-US">
              <a:latin typeface="Times New Roman" pitchFamily="18" charset="0"/>
            </a:endParaRPr>
          </a:p>
          <a:p>
            <a:pPr algn="just"/>
            <a:r>
              <a:rPr lang="en-US">
                <a:solidFill>
                  <a:srgbClr val="000000"/>
                </a:solidFill>
                <a:latin typeface="Times New Roman" pitchFamily="18" charset="0"/>
                <a:cs typeface="Times New Roman" pitchFamily="18" charset="0"/>
              </a:rPr>
              <a:t>Oddly, in most computer languages, including Java, there is no Conditional-XOR operator.</a:t>
            </a:r>
            <a:endParaRPr lang="en-US">
              <a:latin typeface="Times New Roman" pitchFamily="18" charset="0"/>
            </a:endParaRPr>
          </a:p>
        </p:txBody>
      </p:sp>
      <p:graphicFrame>
        <p:nvGraphicFramePr>
          <p:cNvPr id="372739" name="Group 3"/>
          <p:cNvGraphicFramePr>
            <a:graphicFrameLocks noGrp="1"/>
          </p:cNvGraphicFramePr>
          <p:nvPr/>
        </p:nvGraphicFramePr>
        <p:xfrm>
          <a:off x="2819400" y="3886200"/>
          <a:ext cx="3470275" cy="1555752"/>
        </p:xfrm>
        <a:graphic>
          <a:graphicData uri="http://schemas.openxmlformats.org/drawingml/2006/table">
            <a:tbl>
              <a:tblPr/>
              <a:tblGrid>
                <a:gridCol w="865188"/>
                <a:gridCol w="1130300"/>
                <a:gridCol w="831850"/>
                <a:gridCol w="642937"/>
              </a:tblGrid>
              <a:tr h="457200">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200" b="1" i="0" u="none" strike="noStrike" cap="none" normalizeH="0" baseline="0" smtClean="0">
                        <a:ln>
                          <a:noFill/>
                        </a:ln>
                        <a:solidFill>
                          <a:srgbClr val="000000"/>
                        </a:solidFill>
                        <a:effectLst/>
                        <a:latin typeface="Times New Roman" pitchFamily="18" charset="0"/>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smtClean="0">
                          <a:ln>
                            <a:noFill/>
                          </a:ln>
                          <a:solidFill>
                            <a:srgbClr val="000000"/>
                          </a:solidFill>
                          <a:effectLst/>
                          <a:latin typeface="Times New Roman" pitchFamily="18" charset="0"/>
                          <a:cs typeface="Times New Roman" pitchFamily="18" charset="0"/>
                        </a:rPr>
                        <a:t>When A is</a:t>
                      </a:r>
                      <a:endParaRPr kumimoji="0" lang="en-US" sz="1800" b="0" i="0" u="none" strike="noStrike" cap="none" normalizeH="0" baseline="0" smtClean="0">
                        <a:ln>
                          <a:noFill/>
                        </a:ln>
                        <a:solidFill>
                          <a:schemeClr val="tx1"/>
                        </a:solidFill>
                        <a:effectLst/>
                        <a:latin typeface="Arial" pitchFamily="34"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smtClean="0">
                          <a:ln>
                            <a:noFill/>
                          </a:ln>
                          <a:solidFill>
                            <a:srgbClr val="000000"/>
                          </a:solidFill>
                          <a:effectLst/>
                          <a:latin typeface="Times New Roman" pitchFamily="18" charset="0"/>
                          <a:cs typeface="Times New Roman" pitchFamily="18" charset="0"/>
                        </a:rPr>
                        <a:t>And when B is</a:t>
                      </a:r>
                      <a:endParaRPr kumimoji="0" lang="en-US" sz="1800" b="0" i="0" u="none" strike="noStrike" cap="none" normalizeH="0" baseline="0" smtClean="0">
                        <a:ln>
                          <a:noFill/>
                        </a:ln>
                        <a:solidFill>
                          <a:schemeClr val="tx1"/>
                        </a:solidFill>
                        <a:effectLst/>
                        <a:latin typeface="Arial" pitchFamily="34"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smtClean="0">
                          <a:ln>
                            <a:noFill/>
                          </a:ln>
                          <a:solidFill>
                            <a:srgbClr val="000000"/>
                          </a:solidFill>
                          <a:effectLst/>
                          <a:latin typeface="Times New Roman" pitchFamily="18" charset="0"/>
                          <a:cs typeface="Times New Roman" pitchFamily="18" charset="0"/>
                        </a:rPr>
                        <a:t>(A &amp;&amp; B)</a:t>
                      </a:r>
                      <a:endParaRPr kumimoji="0" lang="en-US" sz="1800" b="0" i="0" u="none" strike="noStrike" cap="none" normalizeH="0" baseline="0" smtClean="0">
                        <a:ln>
                          <a:noFill/>
                        </a:ln>
                        <a:solidFill>
                          <a:schemeClr val="tx1"/>
                        </a:solidFill>
                        <a:effectLst/>
                        <a:latin typeface="Arial" pitchFamily="34"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smtClean="0">
                          <a:ln>
                            <a:noFill/>
                          </a:ln>
                          <a:solidFill>
                            <a:srgbClr val="000000"/>
                          </a:solidFill>
                          <a:effectLst/>
                          <a:latin typeface="Times New Roman" pitchFamily="18" charset="0"/>
                          <a:cs typeface="Times New Roman" pitchFamily="18" charset="0"/>
                        </a:rPr>
                        <a:t>(A || B)</a:t>
                      </a:r>
                      <a:endParaRPr kumimoji="0" lang="en-US" sz="1800" b="0" i="0" u="none" strike="noStrike" cap="none" normalizeH="0" baseline="0" smtClean="0">
                        <a:ln>
                          <a:noFill/>
                        </a:ln>
                        <a:solidFill>
                          <a:schemeClr val="tx1"/>
                        </a:solidFill>
                        <a:effectLst/>
                        <a:latin typeface="Arial" pitchFamily="34"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r>
              <a:tr h="27463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000000"/>
                          </a:solidFill>
                          <a:effectLst/>
                          <a:latin typeface="Times New Roman" pitchFamily="18" charset="0"/>
                          <a:cs typeface="Times New Roman" pitchFamily="18" charset="0"/>
                        </a:rPr>
                        <a:t>false</a:t>
                      </a:r>
                      <a:endParaRPr kumimoji="0" lang="en-US" sz="1800" b="0" i="0" u="none" strike="noStrike" cap="none" normalizeH="0" baseline="0" smtClean="0">
                        <a:ln>
                          <a:noFill/>
                        </a:ln>
                        <a:solidFill>
                          <a:schemeClr val="tx1"/>
                        </a:solidFill>
                        <a:effectLst/>
                        <a:latin typeface="Arial" pitchFamily="34"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000000"/>
                          </a:solidFill>
                          <a:effectLst/>
                          <a:latin typeface="Times New Roman" pitchFamily="18" charset="0"/>
                          <a:cs typeface="Times New Roman" pitchFamily="18" charset="0"/>
                        </a:rPr>
                        <a:t>false</a:t>
                      </a:r>
                      <a:endParaRPr kumimoji="0" lang="en-US" sz="1800" b="0" i="0" u="none" strike="noStrike" cap="none" normalizeH="0" baseline="0" smtClean="0">
                        <a:ln>
                          <a:noFill/>
                        </a:ln>
                        <a:solidFill>
                          <a:schemeClr val="tx1"/>
                        </a:solidFill>
                        <a:effectLst/>
                        <a:latin typeface="Arial" pitchFamily="34"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000000"/>
                          </a:solidFill>
                          <a:effectLst/>
                          <a:latin typeface="Times New Roman" pitchFamily="18" charset="0"/>
                          <a:cs typeface="Times New Roman" pitchFamily="18" charset="0"/>
                        </a:rPr>
                        <a:t>false</a:t>
                      </a:r>
                      <a:endParaRPr kumimoji="0" lang="en-US" sz="1800" b="0" i="0" u="none" strike="noStrike" cap="none" normalizeH="0" baseline="0" smtClean="0">
                        <a:ln>
                          <a:noFill/>
                        </a:ln>
                        <a:solidFill>
                          <a:schemeClr val="tx1"/>
                        </a:solidFill>
                        <a:effectLst/>
                        <a:latin typeface="Arial" pitchFamily="34"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000000"/>
                          </a:solidFill>
                          <a:effectLst/>
                          <a:latin typeface="Times New Roman" pitchFamily="18" charset="0"/>
                          <a:cs typeface="Times New Roman" pitchFamily="18" charset="0"/>
                        </a:rPr>
                        <a:t>false</a:t>
                      </a:r>
                      <a:endParaRPr kumimoji="0" lang="en-US" sz="1800" b="0" i="0" u="none" strike="noStrike" cap="none" normalizeH="0" baseline="0" smtClean="0">
                        <a:ln>
                          <a:noFill/>
                        </a:ln>
                        <a:solidFill>
                          <a:schemeClr val="tx1"/>
                        </a:solidFill>
                        <a:effectLst/>
                        <a:latin typeface="Arial" pitchFamily="34"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r>
              <a:tr h="27463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000000"/>
                          </a:solidFill>
                          <a:effectLst/>
                          <a:latin typeface="Times New Roman" pitchFamily="18" charset="0"/>
                          <a:cs typeface="Times New Roman" pitchFamily="18" charset="0"/>
                        </a:rPr>
                        <a:t>false</a:t>
                      </a:r>
                      <a:endParaRPr kumimoji="0" lang="en-US" sz="1800" b="0" i="0" u="none" strike="noStrike" cap="none" normalizeH="0" baseline="0" smtClean="0">
                        <a:ln>
                          <a:noFill/>
                        </a:ln>
                        <a:solidFill>
                          <a:schemeClr val="tx1"/>
                        </a:solidFill>
                        <a:effectLst/>
                        <a:latin typeface="Arial" pitchFamily="34"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000000"/>
                          </a:solidFill>
                          <a:effectLst/>
                          <a:latin typeface="Times New Roman" pitchFamily="18" charset="0"/>
                          <a:cs typeface="Times New Roman" pitchFamily="18" charset="0"/>
                        </a:rPr>
                        <a:t>true</a:t>
                      </a:r>
                      <a:endParaRPr kumimoji="0" lang="en-US" sz="1800" b="0" i="0" u="none" strike="noStrike" cap="none" normalizeH="0" baseline="0" smtClean="0">
                        <a:ln>
                          <a:noFill/>
                        </a:ln>
                        <a:solidFill>
                          <a:schemeClr val="tx1"/>
                        </a:solidFill>
                        <a:effectLst/>
                        <a:latin typeface="Arial" pitchFamily="34"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000000"/>
                          </a:solidFill>
                          <a:effectLst/>
                          <a:latin typeface="Times New Roman" pitchFamily="18" charset="0"/>
                          <a:cs typeface="Times New Roman" pitchFamily="18" charset="0"/>
                        </a:rPr>
                        <a:t>false</a:t>
                      </a:r>
                      <a:endParaRPr kumimoji="0" lang="en-US" sz="1800" b="0" i="0" u="none" strike="noStrike" cap="none" normalizeH="0" baseline="0" smtClean="0">
                        <a:ln>
                          <a:noFill/>
                        </a:ln>
                        <a:solidFill>
                          <a:schemeClr val="tx1"/>
                        </a:solidFill>
                        <a:effectLst/>
                        <a:latin typeface="Arial" pitchFamily="34"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000000"/>
                          </a:solidFill>
                          <a:effectLst/>
                          <a:latin typeface="Times New Roman" pitchFamily="18" charset="0"/>
                          <a:cs typeface="Times New Roman" pitchFamily="18" charset="0"/>
                        </a:rPr>
                        <a:t>true</a:t>
                      </a:r>
                      <a:endParaRPr kumimoji="0" lang="en-US" sz="1800" b="0" i="0" u="none" strike="noStrike" cap="none" normalizeH="0" baseline="0" smtClean="0">
                        <a:ln>
                          <a:noFill/>
                        </a:ln>
                        <a:solidFill>
                          <a:schemeClr val="tx1"/>
                        </a:solidFill>
                        <a:effectLst/>
                        <a:latin typeface="Arial" pitchFamily="34"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r>
              <a:tr h="27463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000000"/>
                          </a:solidFill>
                          <a:effectLst/>
                          <a:latin typeface="Times New Roman" pitchFamily="18" charset="0"/>
                          <a:cs typeface="Times New Roman" pitchFamily="18" charset="0"/>
                        </a:rPr>
                        <a:t>true</a:t>
                      </a:r>
                      <a:endParaRPr kumimoji="0" lang="en-US" sz="1800" b="0" i="0" u="none" strike="noStrike" cap="none" normalizeH="0" baseline="0" smtClean="0">
                        <a:ln>
                          <a:noFill/>
                        </a:ln>
                        <a:solidFill>
                          <a:schemeClr val="tx1"/>
                        </a:solidFill>
                        <a:effectLst/>
                        <a:latin typeface="Arial" pitchFamily="34"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000000"/>
                          </a:solidFill>
                          <a:effectLst/>
                          <a:latin typeface="Times New Roman" pitchFamily="18" charset="0"/>
                          <a:cs typeface="Times New Roman" pitchFamily="18" charset="0"/>
                        </a:rPr>
                        <a:t>false</a:t>
                      </a:r>
                      <a:endParaRPr kumimoji="0" lang="en-US" sz="1800" b="0" i="0" u="none" strike="noStrike" cap="none" normalizeH="0" baseline="0" smtClean="0">
                        <a:ln>
                          <a:noFill/>
                        </a:ln>
                        <a:solidFill>
                          <a:schemeClr val="tx1"/>
                        </a:solidFill>
                        <a:effectLst/>
                        <a:latin typeface="Arial" pitchFamily="34"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000000"/>
                          </a:solidFill>
                          <a:effectLst/>
                          <a:latin typeface="Times New Roman" pitchFamily="18" charset="0"/>
                          <a:cs typeface="Times New Roman" pitchFamily="18" charset="0"/>
                        </a:rPr>
                        <a:t>false</a:t>
                      </a:r>
                      <a:endParaRPr kumimoji="0" lang="en-US" sz="1800" b="0" i="0" u="none" strike="noStrike" cap="none" normalizeH="0" baseline="0" smtClean="0">
                        <a:ln>
                          <a:noFill/>
                        </a:ln>
                        <a:solidFill>
                          <a:schemeClr val="tx1"/>
                        </a:solidFill>
                        <a:effectLst/>
                        <a:latin typeface="Arial" pitchFamily="34"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000000"/>
                          </a:solidFill>
                          <a:effectLst/>
                          <a:latin typeface="Times New Roman" pitchFamily="18" charset="0"/>
                          <a:cs typeface="Times New Roman" pitchFamily="18" charset="0"/>
                        </a:rPr>
                        <a:t>true</a:t>
                      </a:r>
                      <a:endParaRPr kumimoji="0" lang="en-US" sz="1800" b="0" i="0" u="none" strike="noStrike" cap="none" normalizeH="0" baseline="0" smtClean="0">
                        <a:ln>
                          <a:noFill/>
                        </a:ln>
                        <a:solidFill>
                          <a:schemeClr val="tx1"/>
                        </a:solidFill>
                        <a:effectLst/>
                        <a:latin typeface="Arial" pitchFamily="34"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r>
              <a:tr h="27463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000000"/>
                          </a:solidFill>
                          <a:effectLst/>
                          <a:latin typeface="Times New Roman" pitchFamily="18" charset="0"/>
                          <a:cs typeface="Times New Roman" pitchFamily="18" charset="0"/>
                        </a:rPr>
                        <a:t>true</a:t>
                      </a:r>
                      <a:endParaRPr kumimoji="0" lang="en-US" sz="1800" b="0" i="0" u="none" strike="noStrike" cap="none" normalizeH="0" baseline="0" smtClean="0">
                        <a:ln>
                          <a:noFill/>
                        </a:ln>
                        <a:solidFill>
                          <a:schemeClr val="tx1"/>
                        </a:solidFill>
                        <a:effectLst/>
                        <a:latin typeface="Arial" pitchFamily="34"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000000"/>
                          </a:solidFill>
                          <a:effectLst/>
                          <a:latin typeface="Times New Roman" pitchFamily="18" charset="0"/>
                          <a:cs typeface="Times New Roman" pitchFamily="18" charset="0"/>
                        </a:rPr>
                        <a:t>true</a:t>
                      </a:r>
                      <a:endParaRPr kumimoji="0" lang="en-US" sz="1800" b="0" i="0" u="none" strike="noStrike" cap="none" normalizeH="0" baseline="0" smtClean="0">
                        <a:ln>
                          <a:noFill/>
                        </a:ln>
                        <a:solidFill>
                          <a:schemeClr val="tx1"/>
                        </a:solidFill>
                        <a:effectLst/>
                        <a:latin typeface="Arial" pitchFamily="34"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000000"/>
                          </a:solidFill>
                          <a:effectLst/>
                          <a:latin typeface="Times New Roman" pitchFamily="18" charset="0"/>
                          <a:cs typeface="Times New Roman" pitchFamily="18" charset="0"/>
                        </a:rPr>
                        <a:t>true</a:t>
                      </a:r>
                      <a:endParaRPr kumimoji="0" lang="en-US" sz="1800" b="0" i="0" u="none" strike="noStrike" cap="none" normalizeH="0" baseline="0" smtClean="0">
                        <a:ln>
                          <a:noFill/>
                        </a:ln>
                        <a:solidFill>
                          <a:schemeClr val="tx1"/>
                        </a:solidFill>
                        <a:effectLst/>
                        <a:latin typeface="Arial" pitchFamily="34"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000000"/>
                          </a:solidFill>
                          <a:effectLst/>
                          <a:latin typeface="Times New Roman" pitchFamily="18" charset="0"/>
                          <a:cs typeface="Times New Roman" pitchFamily="18" charset="0"/>
                        </a:rPr>
                        <a:t>true</a:t>
                      </a:r>
                      <a:endParaRPr kumimoji="0" lang="en-US" sz="1800" b="0" i="0" u="none" strike="noStrike" cap="none" normalizeH="0" baseline="0" smtClean="0">
                        <a:ln>
                          <a:noFill/>
                        </a:ln>
                        <a:solidFill>
                          <a:schemeClr val="tx1"/>
                        </a:solidFill>
                        <a:effectLst/>
                        <a:latin typeface="Arial" pitchFamily="34"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r>
            </a:tbl>
          </a:graphicData>
        </a:graphic>
      </p:graphicFrame>
      <p:sp>
        <p:nvSpPr>
          <p:cNvPr id="34851" name="Rectangle 35"/>
          <p:cNvSpPr>
            <a:spLocks noChangeArrowheads="1"/>
          </p:cNvSpPr>
          <p:nvPr/>
        </p:nvSpPr>
        <p:spPr bwMode="auto">
          <a:xfrm>
            <a:off x="0" y="4908550"/>
            <a:ext cx="9144000" cy="366713"/>
          </a:xfrm>
          <a:prstGeom prst="rect">
            <a:avLst/>
          </a:prstGeom>
          <a:noFill/>
          <a:ln w="9525">
            <a:noFill/>
            <a:miter lim="800000"/>
            <a:headEnd/>
            <a:tailEnd/>
          </a:ln>
          <a:effectLst/>
        </p:spPr>
        <p:txBody>
          <a:bodyPr lIns="0" rIns="0" anchor="ctr">
            <a:spAutoFit/>
          </a:bodyPr>
          <a:lstStyle/>
          <a:p>
            <a:pPr eaLnBrk="1" hangingPunct="1"/>
            <a:endParaRPr lang="en-US"/>
          </a:p>
        </p:txBody>
      </p:sp>
    </p:spTree>
  </p:cSld>
  <p:clrMapOvr>
    <a:masterClrMapping/>
  </p:clrMapOvr>
  <p:transition advTm="1152"/>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ChangeArrowheads="1"/>
          </p:cNvSpPr>
          <p:nvPr/>
        </p:nvSpPr>
        <p:spPr bwMode="auto">
          <a:xfrm>
            <a:off x="457200" y="381000"/>
            <a:ext cx="8305800" cy="4760913"/>
          </a:xfrm>
          <a:prstGeom prst="rect">
            <a:avLst/>
          </a:prstGeom>
          <a:noFill/>
          <a:ln w="9525">
            <a:noFill/>
            <a:miter lim="800000"/>
            <a:headEnd/>
            <a:tailEnd/>
          </a:ln>
          <a:effectLst/>
        </p:spPr>
        <p:txBody>
          <a:bodyPr>
            <a:spAutoFit/>
          </a:bodyPr>
          <a:lstStyle/>
          <a:p>
            <a:r>
              <a:rPr lang="en-US" b="1" i="1"/>
              <a:t>The Conditional Operator</a:t>
            </a:r>
            <a:endParaRPr lang="en-US" b="1"/>
          </a:p>
          <a:p>
            <a:r>
              <a:rPr lang="en-US"/>
              <a:t>The conditional operator is the one ternary or triadic operator in Java, and operates as it does in C and C++. It takes the following form:</a:t>
            </a:r>
          </a:p>
          <a:p>
            <a:r>
              <a:rPr lang="en-US" i="1"/>
              <a:t>expression1</a:t>
            </a:r>
            <a:r>
              <a:rPr lang="en-US"/>
              <a:t> ? </a:t>
            </a:r>
            <a:r>
              <a:rPr lang="en-US" i="1"/>
              <a:t>expression2</a:t>
            </a:r>
            <a:r>
              <a:rPr lang="en-US"/>
              <a:t> : </a:t>
            </a:r>
            <a:r>
              <a:rPr lang="en-US" i="1"/>
              <a:t>expression3</a:t>
            </a:r>
            <a:endParaRPr lang="en-US"/>
          </a:p>
          <a:p>
            <a:r>
              <a:rPr lang="en-US"/>
              <a:t>In this syntax, </a:t>
            </a:r>
            <a:r>
              <a:rPr lang="en-US" i="1"/>
              <a:t>expression1</a:t>
            </a:r>
            <a:r>
              <a:rPr lang="en-US"/>
              <a:t> must produce a Boolean value. If this value is true, then </a:t>
            </a:r>
            <a:r>
              <a:rPr lang="en-US" i="1"/>
              <a:t>expression2</a:t>
            </a:r>
            <a:r>
              <a:rPr lang="en-US"/>
              <a:t> is evaluated, and its result is the value of the conditional. If </a:t>
            </a:r>
            <a:r>
              <a:rPr lang="en-US" i="1"/>
              <a:t>expression1</a:t>
            </a:r>
            <a:r>
              <a:rPr lang="en-US"/>
              <a:t> is false, then </a:t>
            </a:r>
            <a:r>
              <a:rPr lang="en-US" i="1"/>
              <a:t>expression3</a:t>
            </a:r>
            <a:r>
              <a:rPr lang="en-US"/>
              <a:t> is evaluated, and its result is the value of the conditional.</a:t>
            </a:r>
          </a:p>
          <a:p>
            <a:r>
              <a:rPr lang="en-US"/>
              <a:t>Consider the following examples. The first is using the conditional operator to determine the maximum of two values; the second is determining the minimum of two values; the third is determining the absolute value of a quantity:</a:t>
            </a:r>
          </a:p>
          <a:p>
            <a:r>
              <a:rPr lang="en-US"/>
              <a:t>BestReturn = Stocks &gt; Bonds ? Stocks : Bonds ;</a:t>
            </a:r>
          </a:p>
          <a:p>
            <a:r>
              <a:rPr lang="en-US"/>
              <a:t>LowSales = JuneSales &lt; JulySales ? JuneSales : JulySales ;</a:t>
            </a:r>
          </a:p>
          <a:p>
            <a:r>
              <a:rPr lang="en-US"/>
              <a:t>Distance = Site1-Site2 &gt; 0 ? Site1-Site2 : Site2 - Site1 ;</a:t>
            </a:r>
          </a:p>
          <a:p>
            <a:r>
              <a:rPr lang="en-US"/>
              <a:t>In reviewing these examples, think about the precedence rules, and convince yourself that none of the three examples requires any brackets in order to be evaluated correctly.</a:t>
            </a:r>
          </a:p>
        </p:txBody>
      </p:sp>
    </p:spTree>
  </p:cSld>
  <p:clrMapOvr>
    <a:masterClrMapping/>
  </p:clrMapOvr>
  <p:transition advTm="2352"/>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a:spLocks noGrp="1" noChangeArrowheads="1"/>
          </p:cNvSpPr>
          <p:nvPr>
            <p:ph type="title"/>
          </p:nvPr>
        </p:nvSpPr>
        <p:spPr>
          <a:xfrm>
            <a:off x="467544" y="476672"/>
            <a:ext cx="8229600" cy="779399"/>
          </a:xfrm>
        </p:spPr>
        <p:txBody>
          <a:bodyPr/>
          <a:lstStyle/>
          <a:p>
            <a:pPr eaLnBrk="1" hangingPunct="1"/>
            <a:r>
              <a:rPr lang="en-US" smtClean="0"/>
              <a:t>History of Java</a:t>
            </a:r>
          </a:p>
        </p:txBody>
      </p:sp>
      <p:sp>
        <p:nvSpPr>
          <p:cNvPr id="7" name="Rectangle 3"/>
          <p:cNvSpPr txBox="1">
            <a:spLocks noChangeArrowheads="1"/>
          </p:cNvSpPr>
          <p:nvPr/>
        </p:nvSpPr>
        <p:spPr>
          <a:xfrm>
            <a:off x="179512" y="1628800"/>
            <a:ext cx="8670032" cy="4968552"/>
          </a:xfrm>
          <a:prstGeom prst="rect">
            <a:avLst/>
          </a:prstGeom>
        </p:spPr>
        <p:txBody>
          <a:bodyPr vert="horz" lIns="54864" tIns="91440" rtlCol="0">
            <a:normAutofit/>
          </a:bodyPr>
          <a:lstStyle/>
          <a:p>
            <a:pPr marL="438912" marR="0" lvl="0" indent="-320040" algn="just" defTabSz="914400" rtl="0" eaLnBrk="1" fontAlgn="auto" latinLnBrk="0" hangingPunct="1">
              <a:lnSpc>
                <a:spcPct val="90000"/>
              </a:lnSpc>
              <a:spcBef>
                <a:spcPts val="0"/>
              </a:spcBef>
              <a:spcAft>
                <a:spcPts val="0"/>
              </a:spcAft>
              <a:buClr>
                <a:schemeClr val="accent1"/>
              </a:buClr>
              <a:buSzPct val="80000"/>
              <a:buFont typeface="Wingdings" pitchFamily="2" charset="2"/>
              <a:buNone/>
              <a:tabLst/>
              <a:defRPr/>
            </a:pPr>
            <a:r>
              <a:rPr kumimoji="0" lang="en-US" sz="2000" b="0" i="0" u="none" strike="noStrike" kern="1200" cap="none" spc="0" normalizeH="0" baseline="0" noProof="0" dirty="0" smtClean="0">
                <a:ln>
                  <a:noFill/>
                </a:ln>
                <a:solidFill>
                  <a:schemeClr val="tx1"/>
                </a:solidFill>
                <a:effectLst/>
                <a:uLnTx/>
                <a:uFillTx/>
                <a:latin typeface="+mn-lt"/>
                <a:ea typeface="+mn-ea"/>
                <a:cs typeface="+mn-cs"/>
              </a:rPr>
              <a:t>Java is a General Purpose, Object Oriented Programming Language</a:t>
            </a:r>
          </a:p>
          <a:p>
            <a:pPr marL="438912" marR="0" lvl="0" indent="-320040" algn="just" defTabSz="914400" rtl="0" eaLnBrk="1" fontAlgn="auto" latinLnBrk="0" hangingPunct="1">
              <a:lnSpc>
                <a:spcPct val="90000"/>
              </a:lnSpc>
              <a:spcBef>
                <a:spcPts val="0"/>
              </a:spcBef>
              <a:spcAft>
                <a:spcPts val="0"/>
              </a:spcAft>
              <a:buClr>
                <a:schemeClr val="accent1"/>
              </a:buClr>
              <a:buSzPct val="80000"/>
              <a:buFont typeface="Wingdings" pitchFamily="2" charset="2"/>
              <a:buNone/>
              <a:tabLst/>
              <a:defRPr/>
            </a:pPr>
            <a:r>
              <a:rPr kumimoji="0" lang="en-US" sz="2000" b="0" i="0" u="none" strike="noStrike" kern="1200" cap="none" spc="0" normalizeH="0" baseline="0" noProof="0" dirty="0" smtClean="0">
                <a:ln>
                  <a:noFill/>
                </a:ln>
                <a:solidFill>
                  <a:schemeClr val="tx1"/>
                </a:solidFill>
                <a:effectLst/>
                <a:uLnTx/>
                <a:uFillTx/>
                <a:latin typeface="+mn-lt"/>
                <a:ea typeface="+mn-ea"/>
                <a:cs typeface="+mn-cs"/>
              </a:rPr>
              <a:t>developed by </a:t>
            </a:r>
            <a:r>
              <a:rPr kumimoji="0" lang="en-US" sz="2000" b="1" i="0" u="none" strike="noStrike" kern="1200" cap="none" spc="0" normalizeH="0" baseline="0" noProof="0" dirty="0" smtClean="0">
                <a:ln>
                  <a:noFill/>
                </a:ln>
                <a:solidFill>
                  <a:schemeClr val="tx1"/>
                </a:solidFill>
                <a:effectLst/>
                <a:uLnTx/>
                <a:uFillTx/>
                <a:latin typeface="+mn-lt"/>
                <a:ea typeface="+mn-ea"/>
                <a:cs typeface="+mn-cs"/>
              </a:rPr>
              <a:t>Sun Microsystems of USA </a:t>
            </a:r>
            <a:r>
              <a:rPr kumimoji="0" lang="en-US" sz="2000" b="0" i="0" u="none" strike="noStrike" kern="1200" cap="none" spc="0" normalizeH="0" baseline="0" noProof="0" dirty="0" smtClean="0">
                <a:ln>
                  <a:noFill/>
                </a:ln>
                <a:solidFill>
                  <a:schemeClr val="tx1"/>
                </a:solidFill>
                <a:effectLst/>
                <a:uLnTx/>
                <a:uFillTx/>
                <a:latin typeface="+mn-lt"/>
                <a:ea typeface="+mn-ea"/>
                <a:cs typeface="+mn-cs"/>
              </a:rPr>
              <a:t>I 1991. Originally called </a:t>
            </a:r>
            <a:r>
              <a:rPr kumimoji="0" lang="en-US" sz="2000" b="1" i="0" u="none" strike="noStrike" kern="1200" cap="none" spc="0" normalizeH="0" baseline="0" noProof="0" dirty="0" smtClean="0">
                <a:ln>
                  <a:noFill/>
                </a:ln>
                <a:solidFill>
                  <a:schemeClr val="tx1"/>
                </a:solidFill>
                <a:effectLst/>
                <a:uLnTx/>
                <a:uFillTx/>
                <a:latin typeface="+mn-lt"/>
                <a:ea typeface="+mn-ea"/>
                <a:cs typeface="+mn-cs"/>
              </a:rPr>
              <a:t>Oak </a:t>
            </a:r>
            <a:r>
              <a:rPr kumimoji="0" lang="en-US" sz="2000" b="0" i="0" u="none" strike="noStrike" kern="1200" cap="none" spc="0" normalizeH="0" baseline="0" noProof="0" dirty="0" smtClean="0">
                <a:ln>
                  <a:noFill/>
                </a:ln>
                <a:solidFill>
                  <a:schemeClr val="tx1"/>
                </a:solidFill>
                <a:effectLst/>
                <a:uLnTx/>
                <a:uFillTx/>
                <a:latin typeface="+mn-lt"/>
                <a:ea typeface="+mn-ea"/>
                <a:cs typeface="+mn-cs"/>
              </a:rPr>
              <a:t>by</a:t>
            </a:r>
          </a:p>
          <a:p>
            <a:pPr marL="438912" marR="0" lvl="0" indent="-320040" algn="just" defTabSz="914400" rtl="0" eaLnBrk="1" fontAlgn="auto" latinLnBrk="0" hangingPunct="1">
              <a:lnSpc>
                <a:spcPct val="90000"/>
              </a:lnSpc>
              <a:spcBef>
                <a:spcPts val="0"/>
              </a:spcBef>
              <a:spcAft>
                <a:spcPts val="0"/>
              </a:spcAft>
              <a:buClr>
                <a:schemeClr val="accent1"/>
              </a:buClr>
              <a:buSzPct val="80000"/>
              <a:buFont typeface="Wingdings" pitchFamily="2" charset="2"/>
              <a:buNone/>
              <a:tabLst/>
              <a:defRPr/>
            </a:pPr>
            <a:r>
              <a:rPr kumimoji="0" lang="en-US" sz="2000" b="0" i="0" u="none" strike="noStrike" kern="1200" cap="none" spc="0" normalizeH="0" baseline="0" noProof="0" dirty="0" smtClean="0">
                <a:ln>
                  <a:noFill/>
                </a:ln>
                <a:solidFill>
                  <a:schemeClr val="tx1"/>
                </a:solidFill>
                <a:effectLst/>
                <a:uLnTx/>
                <a:uFillTx/>
                <a:latin typeface="+mn-lt"/>
                <a:ea typeface="+mn-ea"/>
                <a:cs typeface="+mn-cs"/>
              </a:rPr>
              <a:t>Games Gosling, one of the invention of the language, java was designed</a:t>
            </a:r>
          </a:p>
          <a:p>
            <a:pPr marL="438912" marR="0" lvl="0" indent="-320040" algn="just" defTabSz="914400" rtl="0" eaLnBrk="1" fontAlgn="auto" latinLnBrk="0" hangingPunct="1">
              <a:lnSpc>
                <a:spcPct val="90000"/>
              </a:lnSpc>
              <a:spcBef>
                <a:spcPts val="0"/>
              </a:spcBef>
              <a:spcAft>
                <a:spcPts val="0"/>
              </a:spcAft>
              <a:buClr>
                <a:schemeClr val="accent1"/>
              </a:buClr>
              <a:buSzPct val="80000"/>
              <a:buFont typeface="Wingdings" pitchFamily="2" charset="2"/>
              <a:buNone/>
              <a:tabLst/>
              <a:defRPr/>
            </a:pPr>
            <a:r>
              <a:rPr kumimoji="0" lang="en-US" sz="2000" b="0" i="0" u="none" strike="noStrike" kern="1200" cap="none" spc="0" normalizeH="0" baseline="0" noProof="0" dirty="0" smtClean="0">
                <a:ln>
                  <a:noFill/>
                </a:ln>
                <a:solidFill>
                  <a:schemeClr val="tx1"/>
                </a:solidFill>
                <a:effectLst/>
                <a:uLnTx/>
                <a:uFillTx/>
                <a:latin typeface="+mn-lt"/>
                <a:ea typeface="+mn-ea"/>
                <a:cs typeface="+mn-cs"/>
              </a:rPr>
              <a:t>for the development of software for consumer electronic devices like </a:t>
            </a:r>
          </a:p>
          <a:p>
            <a:pPr marL="438912" marR="0" lvl="0" indent="-320040" algn="just" defTabSz="914400" rtl="0" eaLnBrk="1" fontAlgn="auto" latinLnBrk="0" hangingPunct="1">
              <a:lnSpc>
                <a:spcPct val="90000"/>
              </a:lnSpc>
              <a:spcBef>
                <a:spcPts val="0"/>
              </a:spcBef>
              <a:spcAft>
                <a:spcPts val="0"/>
              </a:spcAft>
              <a:buClr>
                <a:schemeClr val="accent1"/>
              </a:buClr>
              <a:buSzPct val="80000"/>
              <a:buFont typeface="Wingdings" pitchFamily="2" charset="2"/>
              <a:buNone/>
              <a:tabLst/>
              <a:defRPr/>
            </a:pPr>
            <a:r>
              <a:rPr kumimoji="0" lang="en-US" sz="2000" b="0" i="0" u="none" strike="noStrike" kern="1200" cap="none" spc="0" normalizeH="0" baseline="0" noProof="0" dirty="0" smtClean="0">
                <a:ln>
                  <a:noFill/>
                </a:ln>
                <a:solidFill>
                  <a:schemeClr val="tx1"/>
                </a:solidFill>
                <a:effectLst/>
                <a:uLnTx/>
                <a:uFillTx/>
                <a:latin typeface="+mn-lt"/>
                <a:ea typeface="+mn-ea"/>
                <a:cs typeface="+mn-cs"/>
              </a:rPr>
              <a:t>TVs, VCRs, toasters and such other electronic Machines. This goal had a </a:t>
            </a:r>
          </a:p>
          <a:p>
            <a:pPr marL="438912" marR="0" lvl="0" indent="-320040" algn="just" defTabSz="914400" rtl="0" eaLnBrk="1" fontAlgn="auto" latinLnBrk="0" hangingPunct="1">
              <a:lnSpc>
                <a:spcPct val="90000"/>
              </a:lnSpc>
              <a:spcBef>
                <a:spcPts val="0"/>
              </a:spcBef>
              <a:spcAft>
                <a:spcPts val="0"/>
              </a:spcAft>
              <a:buClr>
                <a:schemeClr val="accent1"/>
              </a:buClr>
              <a:buSzPct val="80000"/>
              <a:buFont typeface="Wingdings" pitchFamily="2" charset="2"/>
              <a:buNone/>
              <a:tabLst/>
              <a:defRPr/>
            </a:pPr>
            <a:r>
              <a:rPr kumimoji="0" lang="en-US" sz="2000" b="0" i="0" u="none" strike="noStrike" kern="1200" cap="none" spc="0" normalizeH="0" baseline="0" noProof="0" dirty="0" smtClean="0">
                <a:ln>
                  <a:noFill/>
                </a:ln>
                <a:solidFill>
                  <a:schemeClr val="tx1"/>
                </a:solidFill>
                <a:effectLst/>
                <a:uLnTx/>
                <a:uFillTx/>
                <a:latin typeface="+mn-lt"/>
                <a:ea typeface="+mn-ea"/>
                <a:cs typeface="+mn-cs"/>
              </a:rPr>
              <a:t>strong impact on the development team to make the language simple, </a:t>
            </a:r>
          </a:p>
          <a:p>
            <a:pPr marL="438912" marR="0" lvl="0" indent="-320040" algn="just" defTabSz="914400" rtl="0" eaLnBrk="1" fontAlgn="auto" latinLnBrk="0" hangingPunct="1">
              <a:lnSpc>
                <a:spcPct val="90000"/>
              </a:lnSpc>
              <a:spcBef>
                <a:spcPts val="0"/>
              </a:spcBef>
              <a:spcAft>
                <a:spcPts val="0"/>
              </a:spcAft>
              <a:buClr>
                <a:schemeClr val="accent1"/>
              </a:buClr>
              <a:buSzPct val="80000"/>
              <a:buFont typeface="Wingdings" pitchFamily="2" charset="2"/>
              <a:buNone/>
              <a:tabLst/>
              <a:defRPr/>
            </a:pPr>
            <a:r>
              <a:rPr kumimoji="0" lang="en-US" sz="2000" b="1" i="0" u="none" strike="noStrike" kern="1200" cap="none" spc="0" normalizeH="0" baseline="0" noProof="0" dirty="0" smtClean="0">
                <a:ln>
                  <a:noFill/>
                </a:ln>
                <a:solidFill>
                  <a:schemeClr val="tx1"/>
                </a:solidFill>
                <a:effectLst/>
                <a:uLnTx/>
                <a:uFillTx/>
                <a:latin typeface="+mn-lt"/>
                <a:ea typeface="+mn-ea"/>
                <a:cs typeface="+mn-cs"/>
              </a:rPr>
              <a:t>portable and highly reliable</a:t>
            </a:r>
            <a:r>
              <a:rPr kumimoji="0" lang="en-US" sz="2000" b="0" i="0" u="none" strike="noStrike" kern="1200" cap="none" spc="0" normalizeH="0" baseline="0" noProof="0" dirty="0" smtClean="0">
                <a:ln>
                  <a:noFill/>
                </a:ln>
                <a:solidFill>
                  <a:schemeClr val="tx1"/>
                </a:solidFill>
                <a:effectLst/>
                <a:uLnTx/>
                <a:uFillTx/>
                <a:latin typeface="+mn-lt"/>
                <a:ea typeface="+mn-ea"/>
                <a:cs typeface="+mn-cs"/>
              </a:rPr>
              <a:t>. The java team which included Patrick </a:t>
            </a:r>
          </a:p>
          <a:p>
            <a:pPr marL="438912" marR="0" lvl="0" indent="-320040" algn="just" defTabSz="914400" rtl="0" eaLnBrk="1" fontAlgn="auto" latinLnBrk="0" hangingPunct="1">
              <a:lnSpc>
                <a:spcPct val="90000"/>
              </a:lnSpc>
              <a:spcBef>
                <a:spcPts val="0"/>
              </a:spcBef>
              <a:spcAft>
                <a:spcPts val="0"/>
              </a:spcAft>
              <a:buClr>
                <a:schemeClr val="accent1"/>
              </a:buClr>
              <a:buSzPct val="80000"/>
              <a:buFont typeface="Wingdings" pitchFamily="2" charset="2"/>
              <a:buNone/>
              <a:tabLst/>
              <a:defRPr/>
            </a:pPr>
            <a:r>
              <a:rPr kumimoji="0" lang="en-US" sz="2000" b="0" i="0" u="none" strike="noStrike" kern="1200" cap="none" spc="0" normalizeH="0" baseline="0" noProof="0" dirty="0" err="1" smtClean="0">
                <a:ln>
                  <a:noFill/>
                </a:ln>
                <a:solidFill>
                  <a:schemeClr val="tx1"/>
                </a:solidFill>
                <a:effectLst/>
                <a:uLnTx/>
                <a:uFillTx/>
                <a:latin typeface="+mn-lt"/>
                <a:ea typeface="+mn-ea"/>
                <a:cs typeface="+mn-cs"/>
              </a:rPr>
              <a:t>Naughton</a:t>
            </a:r>
            <a:r>
              <a:rPr kumimoji="0" lang="en-US" sz="2000" b="0" i="0" u="none" strike="noStrike" kern="1200" cap="none" spc="0" normalizeH="0" baseline="0" noProof="0" dirty="0" smtClean="0">
                <a:ln>
                  <a:noFill/>
                </a:ln>
                <a:solidFill>
                  <a:schemeClr val="tx1"/>
                </a:solidFill>
                <a:effectLst/>
                <a:uLnTx/>
                <a:uFillTx/>
                <a:latin typeface="+mn-lt"/>
                <a:ea typeface="+mn-ea"/>
                <a:cs typeface="+mn-cs"/>
              </a:rPr>
              <a:t> discovered that the existing languages like C and C++ had </a:t>
            </a:r>
          </a:p>
          <a:p>
            <a:pPr marL="438912" marR="0" lvl="0" indent="-320040" algn="just" defTabSz="914400" rtl="0" eaLnBrk="1" fontAlgn="auto" latinLnBrk="0" hangingPunct="1">
              <a:lnSpc>
                <a:spcPct val="90000"/>
              </a:lnSpc>
              <a:spcBef>
                <a:spcPts val="0"/>
              </a:spcBef>
              <a:spcAft>
                <a:spcPts val="0"/>
              </a:spcAft>
              <a:buClr>
                <a:schemeClr val="accent1"/>
              </a:buClr>
              <a:buSzPct val="80000"/>
              <a:buFont typeface="Wingdings" pitchFamily="2" charset="2"/>
              <a:buNone/>
              <a:tabLst/>
              <a:defRPr/>
            </a:pPr>
            <a:r>
              <a:rPr kumimoji="0" lang="en-US" sz="2000" b="0" i="0" u="none" strike="noStrike" kern="1200" cap="none" spc="0" normalizeH="0" baseline="0" noProof="0" dirty="0" smtClean="0">
                <a:ln>
                  <a:noFill/>
                </a:ln>
                <a:solidFill>
                  <a:schemeClr val="tx1"/>
                </a:solidFill>
                <a:effectLst/>
                <a:uLnTx/>
                <a:uFillTx/>
                <a:latin typeface="+mn-lt"/>
                <a:ea typeface="+mn-ea"/>
                <a:cs typeface="+mn-cs"/>
              </a:rPr>
              <a:t>limitations in terms of both reliability and portability. However, they  </a:t>
            </a:r>
          </a:p>
          <a:p>
            <a:pPr marL="438912" marR="0" lvl="0" indent="-320040" algn="just" defTabSz="914400" rtl="0" eaLnBrk="1" fontAlgn="auto" latinLnBrk="0" hangingPunct="1">
              <a:lnSpc>
                <a:spcPct val="90000"/>
              </a:lnSpc>
              <a:spcBef>
                <a:spcPts val="0"/>
              </a:spcBef>
              <a:spcAft>
                <a:spcPts val="0"/>
              </a:spcAft>
              <a:buClr>
                <a:schemeClr val="accent1"/>
              </a:buClr>
              <a:buSzPct val="80000"/>
              <a:buFont typeface="Wingdings" pitchFamily="2" charset="2"/>
              <a:buNone/>
              <a:tabLst/>
              <a:defRPr/>
            </a:pPr>
            <a:r>
              <a:rPr kumimoji="0" lang="en-US" sz="2000" b="0" i="0" u="none" strike="noStrike" kern="1200" cap="none" spc="0" normalizeH="0" baseline="0" noProof="0" dirty="0" smtClean="0">
                <a:ln>
                  <a:noFill/>
                </a:ln>
                <a:solidFill>
                  <a:schemeClr val="tx1"/>
                </a:solidFill>
                <a:effectLst/>
                <a:uLnTx/>
                <a:uFillTx/>
                <a:latin typeface="+mn-lt"/>
                <a:ea typeface="+mn-ea"/>
                <a:cs typeface="+mn-cs"/>
              </a:rPr>
              <a:t>modeled their new language Java on C and C++ but </a:t>
            </a:r>
            <a:r>
              <a:rPr kumimoji="0" lang="en-US" sz="2000" b="1" i="0" u="none" strike="noStrike" kern="1200" cap="none" spc="0" normalizeH="0" baseline="0" noProof="0" dirty="0" smtClean="0">
                <a:ln>
                  <a:noFill/>
                </a:ln>
                <a:solidFill>
                  <a:schemeClr val="tx1"/>
                </a:solidFill>
                <a:effectLst/>
                <a:uLnTx/>
                <a:uFillTx/>
                <a:latin typeface="+mn-lt"/>
                <a:ea typeface="+mn-ea"/>
                <a:cs typeface="+mn-cs"/>
              </a:rPr>
              <a:t>removed a number </a:t>
            </a:r>
          </a:p>
          <a:p>
            <a:pPr marL="438912" marR="0" lvl="0" indent="-320040" algn="just" defTabSz="914400" rtl="0" eaLnBrk="1" fontAlgn="auto" latinLnBrk="0" hangingPunct="1">
              <a:lnSpc>
                <a:spcPct val="90000"/>
              </a:lnSpc>
              <a:spcBef>
                <a:spcPts val="0"/>
              </a:spcBef>
              <a:spcAft>
                <a:spcPts val="0"/>
              </a:spcAft>
              <a:buClr>
                <a:schemeClr val="accent1"/>
              </a:buClr>
              <a:buSzPct val="80000"/>
              <a:buFont typeface="Wingdings" pitchFamily="2" charset="2"/>
              <a:buNone/>
              <a:tabLst/>
              <a:defRPr/>
            </a:pPr>
            <a:r>
              <a:rPr kumimoji="0" lang="en-US" sz="2000" b="1" i="0" u="none" strike="noStrike" kern="1200" cap="none" spc="0" normalizeH="0" baseline="0" noProof="0" dirty="0" smtClean="0">
                <a:ln>
                  <a:noFill/>
                </a:ln>
                <a:solidFill>
                  <a:schemeClr val="tx1"/>
                </a:solidFill>
                <a:effectLst/>
                <a:uLnTx/>
                <a:uFillTx/>
                <a:latin typeface="+mn-lt"/>
                <a:ea typeface="+mn-ea"/>
                <a:cs typeface="+mn-cs"/>
              </a:rPr>
              <a:t>of features of </a:t>
            </a:r>
            <a:r>
              <a:rPr kumimoji="0" lang="en-US" sz="2000" b="1" i="0" u="none" strike="noStrike" kern="1200" cap="none" spc="0" normalizeH="0" baseline="0" noProof="0" dirty="0" err="1" smtClean="0">
                <a:ln>
                  <a:noFill/>
                </a:ln>
                <a:solidFill>
                  <a:schemeClr val="tx1"/>
                </a:solidFill>
                <a:effectLst/>
                <a:uLnTx/>
                <a:uFillTx/>
                <a:latin typeface="+mn-lt"/>
                <a:ea typeface="+mn-ea"/>
                <a:cs typeface="+mn-cs"/>
              </a:rPr>
              <a:t>of</a:t>
            </a:r>
            <a:r>
              <a:rPr kumimoji="0" lang="en-US" sz="2000" b="1" i="0" u="none" strike="noStrike" kern="1200" cap="none" spc="0" normalizeH="0" baseline="0" noProof="0" dirty="0" smtClean="0">
                <a:ln>
                  <a:noFill/>
                </a:ln>
                <a:solidFill>
                  <a:schemeClr val="tx1"/>
                </a:solidFill>
                <a:effectLst/>
                <a:uLnTx/>
                <a:uFillTx/>
                <a:latin typeface="+mn-lt"/>
                <a:ea typeface="+mn-ea"/>
                <a:cs typeface="+mn-cs"/>
              </a:rPr>
              <a:t> C and C++</a:t>
            </a:r>
            <a:r>
              <a:rPr kumimoji="0" lang="en-US" sz="2000" b="0" i="0" u="none" strike="noStrike" kern="1200" cap="none" spc="0" normalizeH="0" baseline="0" noProof="0" dirty="0" smtClean="0">
                <a:ln>
                  <a:noFill/>
                </a:ln>
                <a:solidFill>
                  <a:schemeClr val="tx1"/>
                </a:solidFill>
                <a:effectLst/>
                <a:uLnTx/>
                <a:uFillTx/>
                <a:latin typeface="+mn-lt"/>
                <a:ea typeface="+mn-ea"/>
                <a:cs typeface="+mn-cs"/>
              </a:rPr>
              <a:t> that were considered as source of problems </a:t>
            </a:r>
          </a:p>
          <a:p>
            <a:pPr marL="438912" marR="0" lvl="0" indent="-320040" algn="just" defTabSz="914400" rtl="0" eaLnBrk="1" fontAlgn="auto" latinLnBrk="0" hangingPunct="1">
              <a:lnSpc>
                <a:spcPct val="90000"/>
              </a:lnSpc>
              <a:spcBef>
                <a:spcPts val="0"/>
              </a:spcBef>
              <a:spcAft>
                <a:spcPts val="0"/>
              </a:spcAft>
              <a:buClr>
                <a:schemeClr val="accent1"/>
              </a:buClr>
              <a:buSzPct val="80000"/>
              <a:buFont typeface="Wingdings" pitchFamily="2" charset="2"/>
              <a:buNone/>
              <a:tabLst/>
              <a:defRPr/>
            </a:pPr>
            <a:r>
              <a:rPr kumimoji="0" lang="en-US" sz="2000" b="0" i="0" u="none" strike="noStrike" kern="1200" cap="none" spc="0" normalizeH="0" baseline="0" noProof="0" dirty="0" smtClean="0">
                <a:ln>
                  <a:noFill/>
                </a:ln>
                <a:solidFill>
                  <a:schemeClr val="tx1"/>
                </a:solidFill>
                <a:effectLst/>
                <a:uLnTx/>
                <a:uFillTx/>
                <a:latin typeface="+mn-lt"/>
                <a:ea typeface="+mn-ea"/>
                <a:cs typeface="+mn-cs"/>
              </a:rPr>
              <a:t>and  thus made java really simple, reliable, portable and powerful </a:t>
            </a:r>
          </a:p>
          <a:p>
            <a:pPr marL="438912" marR="0" lvl="0" indent="-320040" algn="just" defTabSz="914400" rtl="0" eaLnBrk="1" fontAlgn="auto" latinLnBrk="0" hangingPunct="1">
              <a:lnSpc>
                <a:spcPct val="90000"/>
              </a:lnSpc>
              <a:spcBef>
                <a:spcPts val="0"/>
              </a:spcBef>
              <a:spcAft>
                <a:spcPts val="0"/>
              </a:spcAft>
              <a:buClr>
                <a:schemeClr val="accent1"/>
              </a:buClr>
              <a:buSzPct val="80000"/>
              <a:buFont typeface="Wingdings" pitchFamily="2" charset="2"/>
              <a:buNone/>
              <a:tabLst/>
              <a:defRPr/>
            </a:pPr>
            <a:r>
              <a:rPr kumimoji="0" lang="en-US" sz="2000" b="0" i="0" u="none" strike="noStrike" kern="1200" cap="none" spc="0" normalizeH="0" baseline="0" noProof="0" dirty="0" smtClean="0">
                <a:ln>
                  <a:noFill/>
                </a:ln>
                <a:solidFill>
                  <a:schemeClr val="tx1"/>
                </a:solidFill>
                <a:effectLst/>
                <a:uLnTx/>
                <a:uFillTx/>
                <a:latin typeface="+mn-lt"/>
                <a:ea typeface="+mn-ea"/>
                <a:cs typeface="+mn-cs"/>
              </a:rPr>
              <a:t>language. </a:t>
            </a:r>
          </a:p>
          <a:p>
            <a:pPr marL="438912" marR="0" lvl="0" indent="-320040" algn="just" defTabSz="914400" rtl="0" eaLnBrk="1" fontAlgn="auto" latinLnBrk="0" hangingPunct="1">
              <a:lnSpc>
                <a:spcPct val="90000"/>
              </a:lnSpc>
              <a:spcBef>
                <a:spcPts val="0"/>
              </a:spcBef>
              <a:spcAft>
                <a:spcPts val="0"/>
              </a:spcAft>
              <a:buClr>
                <a:schemeClr val="accent1"/>
              </a:buClr>
              <a:buSzPct val="80000"/>
              <a:buFont typeface="Wingdings" pitchFamily="2" charset="2"/>
              <a:buNone/>
              <a:tabLst/>
              <a:defRPr/>
            </a:pPr>
            <a:endParaRPr kumimoji="0" lang="en-US" sz="2000" b="0" i="0" u="none" strike="noStrike" kern="1200" cap="none" spc="0" normalizeH="0" baseline="0" noProof="0" dirty="0" smtClean="0">
              <a:ln>
                <a:noFill/>
              </a:ln>
              <a:solidFill>
                <a:schemeClr val="tx1"/>
              </a:solidFill>
              <a:effectLst/>
              <a:uLnTx/>
              <a:uFillTx/>
              <a:latin typeface="+mn-lt"/>
              <a:ea typeface="+mn-ea"/>
              <a:cs typeface="+mn-cs"/>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p:txBody>
          <a:bodyPr/>
          <a:lstStyle/>
          <a:p>
            <a:pPr eaLnBrk="1" hangingPunct="1"/>
            <a:r>
              <a:rPr lang="en-US" smtClean="0"/>
              <a:t>Type Conversion in Java</a:t>
            </a:r>
          </a:p>
        </p:txBody>
      </p:sp>
      <p:pic>
        <p:nvPicPr>
          <p:cNvPr id="2050" name="Picture 2"/>
          <p:cNvPicPr>
            <a:picLocks noChangeAspect="1" noChangeArrowheads="1"/>
          </p:cNvPicPr>
          <p:nvPr/>
        </p:nvPicPr>
        <p:blipFill>
          <a:blip r:embed="rId2" cstate="print"/>
          <a:srcRect/>
          <a:stretch>
            <a:fillRect/>
          </a:stretch>
        </p:blipFill>
        <p:spPr bwMode="auto">
          <a:xfrm>
            <a:off x="395536" y="2132856"/>
            <a:ext cx="8096250" cy="3981450"/>
          </a:xfrm>
          <a:prstGeom prst="rect">
            <a:avLst/>
          </a:prstGeom>
          <a:noFill/>
          <a:ln w="9525">
            <a:noFill/>
            <a:miter lim="800000"/>
            <a:headEnd/>
            <a:tailEnd/>
          </a:ln>
        </p:spPr>
      </p:pic>
    </p:spTree>
  </p:cSld>
  <p:clrMapOvr>
    <a:masterClrMapping/>
  </p:clrMapOvr>
  <p:transition advTm="1424"/>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Comments in Java</a:t>
            </a:r>
            <a:endParaRPr lang="en-IN" dirty="0"/>
          </a:p>
        </p:txBody>
      </p:sp>
      <p:graphicFrame>
        <p:nvGraphicFramePr>
          <p:cNvPr id="4" name="Group 3"/>
          <p:cNvGraphicFramePr>
            <a:graphicFrameLocks noGrp="1"/>
          </p:cNvGraphicFramePr>
          <p:nvPr/>
        </p:nvGraphicFramePr>
        <p:xfrm>
          <a:off x="539552" y="2348880"/>
          <a:ext cx="8001000" cy="2514601"/>
        </p:xfrm>
        <a:graphic>
          <a:graphicData uri="http://schemas.openxmlformats.org/drawingml/2006/table">
            <a:tbl>
              <a:tblPr/>
              <a:tblGrid>
                <a:gridCol w="809625"/>
                <a:gridCol w="714375"/>
                <a:gridCol w="6477000"/>
              </a:tblGrid>
              <a:tr h="70485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0" i="1" u="none" strike="noStrike" cap="none" normalizeH="0" baseline="0" dirty="0" smtClean="0">
                          <a:ln>
                            <a:noFill/>
                          </a:ln>
                          <a:solidFill>
                            <a:schemeClr val="tx1"/>
                          </a:solidFill>
                          <a:effectLst/>
                          <a:latin typeface="Times New Roman" pitchFamily="18" charset="0"/>
                          <a:cs typeface="Times New Roman" pitchFamily="18" charset="0"/>
                        </a:rPr>
                        <a:t>Start</a:t>
                      </a:r>
                      <a:endParaRPr kumimoji="0" lang="en-US" sz="1800" b="0" i="0" u="none" strike="noStrike" cap="none" normalizeH="0" baseline="0" dirty="0" smtClean="0">
                        <a:ln>
                          <a:noFill/>
                        </a:ln>
                        <a:solidFill>
                          <a:schemeClr val="tx1"/>
                        </a:solidFill>
                        <a:effectLst/>
                        <a:latin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0" i="1" u="none" strike="noStrike" cap="none" normalizeH="0" baseline="0" smtClean="0">
                          <a:ln>
                            <a:noFill/>
                          </a:ln>
                          <a:solidFill>
                            <a:schemeClr val="tx1"/>
                          </a:solidFill>
                          <a:effectLst/>
                          <a:latin typeface="Times New Roman" pitchFamily="18" charset="0"/>
                          <a:cs typeface="Times New Roman" pitchFamily="18" charset="0"/>
                        </a:rPr>
                        <a:t>End</a:t>
                      </a:r>
                      <a:endParaRPr kumimoji="0" lang="en-US" sz="1800" b="0" i="0" u="none" strike="noStrike" cap="none" normalizeH="0" baseline="0" smtClean="0">
                        <a:ln>
                          <a:noFill/>
                        </a:ln>
                        <a:solidFill>
                          <a:schemeClr val="tx1"/>
                        </a:solidFill>
                        <a:effectLst/>
                        <a:latin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0" i="1" u="none" strike="noStrike" cap="none" normalizeH="0" baseline="0" smtClean="0">
                          <a:ln>
                            <a:noFill/>
                          </a:ln>
                          <a:solidFill>
                            <a:schemeClr val="tx1"/>
                          </a:solidFill>
                          <a:effectLst/>
                          <a:latin typeface="Times New Roman" pitchFamily="18" charset="0"/>
                          <a:cs typeface="Times New Roman" pitchFamily="18" charset="0"/>
                        </a:rPr>
                        <a:t>Purpose</a:t>
                      </a:r>
                      <a:endParaRPr kumimoji="0" lang="en-US" sz="1800" b="0" i="0" u="none" strike="noStrike" cap="none" normalizeH="0" baseline="0" smtClean="0">
                        <a:ln>
                          <a:noFill/>
                        </a:ln>
                        <a:solidFill>
                          <a:schemeClr val="tx1"/>
                        </a:solidFill>
                        <a:effectLst/>
                        <a:latin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40163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chemeClr val="tx1"/>
                          </a:solidFill>
                          <a:effectLst/>
                          <a:latin typeface="Times New Roman" pitchFamily="18" charset="0"/>
                          <a:ea typeface="Times New Roman" pitchFamily="18" charset="0"/>
                          <a:cs typeface="Courier New" pitchFamily="49" charset="0"/>
                        </a:rPr>
                        <a:t>/*</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chemeClr val="tx1"/>
                          </a:solidFill>
                          <a:effectLst/>
                          <a:latin typeface="Times New Roman" pitchFamily="18" charset="0"/>
                          <a:ea typeface="Times New Roman" pitchFamily="18" charset="0"/>
                          <a:cs typeface="Courier New" pitchFamily="49" charset="0"/>
                        </a:rPr>
                        <a:t>*/</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chemeClr val="tx1"/>
                          </a:solidFill>
                          <a:effectLst/>
                          <a:latin typeface="Times New Roman" pitchFamily="18" charset="0"/>
                          <a:cs typeface="Times New Roman" pitchFamily="18" charset="0"/>
                        </a:rPr>
                        <a:t>The enclosed text is treated as a comment. </a:t>
                      </a:r>
                      <a:endParaRPr kumimoji="0" lang="en-US" sz="1800" b="0" i="0" u="none" strike="noStrike" cap="none" normalizeH="0" baseline="0" smtClean="0">
                        <a:ln>
                          <a:noFill/>
                        </a:ln>
                        <a:solidFill>
                          <a:schemeClr val="tx1"/>
                        </a:solidFill>
                        <a:effectLst/>
                        <a:latin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70326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chemeClr val="tx1"/>
                          </a:solidFill>
                          <a:effectLst/>
                          <a:latin typeface="Times New Roman" pitchFamily="18" charset="0"/>
                          <a:ea typeface="Times New Roman" pitchFamily="18" charset="0"/>
                          <a:cs typeface="Courier New" pitchFamily="49" charset="0"/>
                        </a:rPr>
                        <a:t>//</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chemeClr val="tx1"/>
                          </a:solidFill>
                          <a:effectLst/>
                          <a:latin typeface="Times New Roman" pitchFamily="18" charset="0"/>
                          <a:cs typeface="Times New Roman" pitchFamily="18" charset="0"/>
                        </a:rPr>
                        <a:t>(none)</a:t>
                      </a:r>
                      <a:endParaRPr kumimoji="0" lang="en-US" sz="1800" b="0" i="0" u="none" strike="noStrike" cap="none" normalizeH="0" baseline="0" smtClean="0">
                        <a:ln>
                          <a:noFill/>
                        </a:ln>
                        <a:solidFill>
                          <a:schemeClr val="tx1"/>
                        </a:solidFill>
                        <a:effectLst/>
                        <a:latin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Times New Roman" pitchFamily="18" charset="0"/>
                          <a:cs typeface="Times New Roman" pitchFamily="18" charset="0"/>
                        </a:rPr>
                        <a:t>The rest of the line is treated as a comment. </a:t>
                      </a:r>
                      <a:endParaRPr kumimoji="0" lang="en-US" sz="1800" b="0" i="0" u="none" strike="noStrike" cap="none" normalizeH="0" baseline="0" dirty="0" smtClean="0">
                        <a:ln>
                          <a:noFill/>
                        </a:ln>
                        <a:solidFill>
                          <a:schemeClr val="tx1"/>
                        </a:solidFill>
                        <a:effectLst/>
                        <a:latin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70485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chemeClr val="tx1"/>
                          </a:solidFill>
                          <a:effectLst/>
                          <a:latin typeface="Times New Roman" pitchFamily="18" charset="0"/>
                          <a:ea typeface="Times New Roman" pitchFamily="18" charset="0"/>
                          <a:cs typeface="Courier New" pitchFamily="49" charset="0"/>
                        </a:rPr>
                        <a:t>/**</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chemeClr val="tx1"/>
                          </a:solidFill>
                          <a:effectLst/>
                          <a:latin typeface="Times New Roman" pitchFamily="18" charset="0"/>
                          <a:ea typeface="Times New Roman" pitchFamily="18" charset="0"/>
                          <a:cs typeface="Courier New" pitchFamily="49" charset="0"/>
                        </a:rPr>
                        <a:t>*/</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Times New Roman" pitchFamily="18" charset="0"/>
                          <a:cs typeface="Times New Roman" pitchFamily="18" charset="0"/>
                        </a:rPr>
                        <a:t>The enclosed text is treated as a comment by the compiler but is used by </a:t>
                      </a:r>
                      <a:r>
                        <a:rPr kumimoji="0" lang="en-US" sz="1800" b="0" i="0" u="none" strike="noStrike" cap="none" normalizeH="0" baseline="0" dirty="0" err="1" smtClean="0">
                          <a:ln>
                            <a:noFill/>
                          </a:ln>
                          <a:solidFill>
                            <a:schemeClr val="tx1"/>
                          </a:solidFill>
                          <a:effectLst/>
                          <a:latin typeface="Times New Roman" pitchFamily="18" charset="0"/>
                          <a:cs typeface="Times New Roman" pitchFamily="18" charset="0"/>
                        </a:rPr>
                        <a:t>JavaDoc</a:t>
                      </a:r>
                      <a:r>
                        <a:rPr kumimoji="0" lang="en-US" sz="1800" b="0" i="0" u="none" strike="noStrike" cap="none" normalizeH="0" baseline="0" dirty="0" smtClean="0">
                          <a:ln>
                            <a:noFill/>
                          </a:ln>
                          <a:solidFill>
                            <a:schemeClr val="tx1"/>
                          </a:solidFill>
                          <a:effectLst/>
                          <a:latin typeface="Times New Roman" pitchFamily="18" charset="0"/>
                          <a:cs typeface="Times New Roman" pitchFamily="18" charset="0"/>
                        </a:rPr>
                        <a:t> to automatically generate documentation. </a:t>
                      </a:r>
                      <a:endParaRPr kumimoji="0" lang="en-US" sz="1800" b="0" i="0" u="none" strike="noStrike" cap="none" normalizeH="0" baseline="0" dirty="0" smtClean="0">
                        <a:ln>
                          <a:noFill/>
                        </a:ln>
                        <a:solidFill>
                          <a:schemeClr val="tx1"/>
                        </a:solidFill>
                        <a:effectLst/>
                        <a:latin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pPr eaLnBrk="1" hangingPunct="1"/>
            <a:r>
              <a:rPr lang="en-US" smtClean="0"/>
              <a:t>Java Control Statements</a:t>
            </a:r>
          </a:p>
        </p:txBody>
      </p:sp>
      <p:sp>
        <p:nvSpPr>
          <p:cNvPr id="41987" name="Oval 3"/>
          <p:cNvSpPr>
            <a:spLocks noChangeArrowheads="1"/>
          </p:cNvSpPr>
          <p:nvPr/>
        </p:nvSpPr>
        <p:spPr bwMode="auto">
          <a:xfrm>
            <a:off x="0" y="3505200"/>
            <a:ext cx="1066800" cy="838200"/>
          </a:xfrm>
          <a:prstGeom prst="ellipse">
            <a:avLst/>
          </a:prstGeom>
          <a:noFill/>
          <a:ln w="9525">
            <a:solidFill>
              <a:schemeClr val="tx1"/>
            </a:solidFill>
            <a:round/>
            <a:headEnd/>
            <a:tailEnd/>
          </a:ln>
          <a:effectLst/>
        </p:spPr>
        <p:txBody>
          <a:bodyPr wrap="none" anchor="ctr"/>
          <a:lstStyle/>
          <a:p>
            <a:endParaRPr lang="en-US"/>
          </a:p>
        </p:txBody>
      </p:sp>
      <p:sp>
        <p:nvSpPr>
          <p:cNvPr id="41988" name="Text Box 4"/>
          <p:cNvSpPr txBox="1">
            <a:spLocks noChangeArrowheads="1"/>
          </p:cNvSpPr>
          <p:nvPr/>
        </p:nvSpPr>
        <p:spPr bwMode="auto">
          <a:xfrm>
            <a:off x="0" y="3810000"/>
            <a:ext cx="1143000" cy="366713"/>
          </a:xfrm>
          <a:prstGeom prst="rect">
            <a:avLst/>
          </a:prstGeom>
          <a:noFill/>
          <a:ln w="9525">
            <a:noFill/>
            <a:miter lim="800000"/>
            <a:headEnd/>
            <a:tailEnd/>
          </a:ln>
          <a:effectLst/>
        </p:spPr>
        <p:txBody>
          <a:bodyPr>
            <a:spAutoFit/>
          </a:bodyPr>
          <a:lstStyle/>
          <a:p>
            <a:pPr algn="ctr">
              <a:spcBef>
                <a:spcPct val="50000"/>
              </a:spcBef>
            </a:pPr>
            <a:r>
              <a:rPr lang="en-US"/>
              <a:t>if</a:t>
            </a:r>
          </a:p>
        </p:txBody>
      </p:sp>
      <p:grpSp>
        <p:nvGrpSpPr>
          <p:cNvPr id="2" name="Group 5"/>
          <p:cNvGrpSpPr>
            <a:grpSpLocks/>
          </p:cNvGrpSpPr>
          <p:nvPr/>
        </p:nvGrpSpPr>
        <p:grpSpPr bwMode="auto">
          <a:xfrm>
            <a:off x="251520" y="1700808"/>
            <a:ext cx="8610600" cy="4608513"/>
            <a:chOff x="336" y="624"/>
            <a:chExt cx="5424" cy="2903"/>
          </a:xfrm>
        </p:grpSpPr>
        <p:sp>
          <p:nvSpPr>
            <p:cNvPr id="41990" name="Oval 6"/>
            <p:cNvSpPr>
              <a:spLocks noChangeArrowheads="1"/>
            </p:cNvSpPr>
            <p:nvPr/>
          </p:nvSpPr>
          <p:spPr bwMode="auto">
            <a:xfrm>
              <a:off x="2400" y="624"/>
              <a:ext cx="1200" cy="384"/>
            </a:xfrm>
            <a:prstGeom prst="ellipse">
              <a:avLst/>
            </a:prstGeom>
            <a:noFill/>
            <a:ln w="9525">
              <a:solidFill>
                <a:schemeClr val="tx1"/>
              </a:solidFill>
              <a:round/>
              <a:headEnd/>
              <a:tailEnd/>
            </a:ln>
            <a:effectLst/>
          </p:spPr>
          <p:txBody>
            <a:bodyPr wrap="none" anchor="ctr"/>
            <a:lstStyle/>
            <a:p>
              <a:endParaRPr lang="en-US"/>
            </a:p>
          </p:txBody>
        </p:sp>
        <p:sp>
          <p:nvSpPr>
            <p:cNvPr id="41991" name="Text Box 7"/>
            <p:cNvSpPr txBox="1">
              <a:spLocks noChangeArrowheads="1"/>
            </p:cNvSpPr>
            <p:nvPr/>
          </p:nvSpPr>
          <p:spPr bwMode="auto">
            <a:xfrm>
              <a:off x="336" y="1488"/>
              <a:ext cx="1488" cy="237"/>
            </a:xfrm>
            <a:prstGeom prst="rect">
              <a:avLst/>
            </a:prstGeom>
            <a:noFill/>
            <a:ln w="9525">
              <a:solidFill>
                <a:schemeClr val="tx1"/>
              </a:solidFill>
              <a:miter lim="800000"/>
              <a:headEnd/>
              <a:tailEnd/>
            </a:ln>
            <a:effectLst/>
          </p:spPr>
          <p:txBody>
            <a:bodyPr>
              <a:spAutoFit/>
            </a:bodyPr>
            <a:lstStyle/>
            <a:p>
              <a:pPr>
                <a:spcBef>
                  <a:spcPct val="50000"/>
                </a:spcBef>
              </a:pPr>
              <a:r>
                <a:rPr lang="en-US"/>
                <a:t>Selection Statement</a:t>
              </a:r>
            </a:p>
          </p:txBody>
        </p:sp>
        <p:sp>
          <p:nvSpPr>
            <p:cNvPr id="41992" name="Text Box 8"/>
            <p:cNvSpPr txBox="1">
              <a:spLocks noChangeArrowheads="1"/>
            </p:cNvSpPr>
            <p:nvPr/>
          </p:nvSpPr>
          <p:spPr bwMode="auto">
            <a:xfrm>
              <a:off x="2112" y="1488"/>
              <a:ext cx="1392" cy="237"/>
            </a:xfrm>
            <a:prstGeom prst="rect">
              <a:avLst/>
            </a:prstGeom>
            <a:noFill/>
            <a:ln w="9525">
              <a:solidFill>
                <a:schemeClr val="tx1"/>
              </a:solidFill>
              <a:miter lim="800000"/>
              <a:headEnd/>
              <a:tailEnd/>
            </a:ln>
            <a:effectLst/>
          </p:spPr>
          <p:txBody>
            <a:bodyPr>
              <a:spAutoFit/>
            </a:bodyPr>
            <a:lstStyle/>
            <a:p>
              <a:pPr>
                <a:spcBef>
                  <a:spcPct val="50000"/>
                </a:spcBef>
              </a:pPr>
              <a:r>
                <a:rPr lang="en-US"/>
                <a:t>Iteration Statement</a:t>
              </a:r>
            </a:p>
          </p:txBody>
        </p:sp>
        <p:sp>
          <p:nvSpPr>
            <p:cNvPr id="41993" name="Text Box 9"/>
            <p:cNvSpPr txBox="1">
              <a:spLocks noChangeArrowheads="1"/>
            </p:cNvSpPr>
            <p:nvPr/>
          </p:nvSpPr>
          <p:spPr bwMode="auto">
            <a:xfrm>
              <a:off x="3936" y="1488"/>
              <a:ext cx="1296" cy="237"/>
            </a:xfrm>
            <a:prstGeom prst="rect">
              <a:avLst/>
            </a:prstGeom>
            <a:noFill/>
            <a:ln w="9525">
              <a:solidFill>
                <a:schemeClr val="tx1"/>
              </a:solidFill>
              <a:miter lim="800000"/>
              <a:headEnd/>
              <a:tailEnd/>
            </a:ln>
            <a:effectLst/>
          </p:spPr>
          <p:txBody>
            <a:bodyPr>
              <a:spAutoFit/>
            </a:bodyPr>
            <a:lstStyle/>
            <a:p>
              <a:pPr>
                <a:spcBef>
                  <a:spcPct val="50000"/>
                </a:spcBef>
              </a:pPr>
              <a:r>
                <a:rPr lang="en-US"/>
                <a:t>Jump Statement</a:t>
              </a:r>
            </a:p>
          </p:txBody>
        </p:sp>
        <p:sp>
          <p:nvSpPr>
            <p:cNvPr id="41994" name="Oval 10"/>
            <p:cNvSpPr>
              <a:spLocks noChangeArrowheads="1"/>
            </p:cNvSpPr>
            <p:nvPr/>
          </p:nvSpPr>
          <p:spPr bwMode="auto">
            <a:xfrm>
              <a:off x="1488" y="2208"/>
              <a:ext cx="672" cy="528"/>
            </a:xfrm>
            <a:prstGeom prst="ellipse">
              <a:avLst/>
            </a:prstGeom>
            <a:noFill/>
            <a:ln w="9525">
              <a:solidFill>
                <a:schemeClr val="tx1"/>
              </a:solidFill>
              <a:round/>
              <a:headEnd/>
              <a:tailEnd/>
            </a:ln>
            <a:effectLst/>
          </p:spPr>
          <p:txBody>
            <a:bodyPr wrap="none" anchor="ctr"/>
            <a:lstStyle/>
            <a:p>
              <a:endParaRPr lang="en-US"/>
            </a:p>
          </p:txBody>
        </p:sp>
        <p:sp>
          <p:nvSpPr>
            <p:cNvPr id="41995" name="Oval 11"/>
            <p:cNvSpPr>
              <a:spLocks noChangeArrowheads="1"/>
            </p:cNvSpPr>
            <p:nvPr/>
          </p:nvSpPr>
          <p:spPr bwMode="auto">
            <a:xfrm>
              <a:off x="720" y="2208"/>
              <a:ext cx="672" cy="528"/>
            </a:xfrm>
            <a:prstGeom prst="ellipse">
              <a:avLst/>
            </a:prstGeom>
            <a:noFill/>
            <a:ln w="9525">
              <a:solidFill>
                <a:schemeClr val="tx1"/>
              </a:solidFill>
              <a:round/>
              <a:headEnd/>
              <a:tailEnd/>
            </a:ln>
            <a:effectLst/>
          </p:spPr>
          <p:txBody>
            <a:bodyPr wrap="none" anchor="ctr"/>
            <a:lstStyle/>
            <a:p>
              <a:endParaRPr lang="en-US"/>
            </a:p>
          </p:txBody>
        </p:sp>
        <p:sp>
          <p:nvSpPr>
            <p:cNvPr id="41996" name="Oval 12"/>
            <p:cNvSpPr>
              <a:spLocks noChangeArrowheads="1"/>
            </p:cNvSpPr>
            <p:nvPr/>
          </p:nvSpPr>
          <p:spPr bwMode="auto">
            <a:xfrm>
              <a:off x="2016" y="2976"/>
              <a:ext cx="672" cy="528"/>
            </a:xfrm>
            <a:prstGeom prst="ellipse">
              <a:avLst/>
            </a:prstGeom>
            <a:noFill/>
            <a:ln w="9525">
              <a:solidFill>
                <a:schemeClr val="tx1"/>
              </a:solidFill>
              <a:round/>
              <a:headEnd/>
              <a:tailEnd/>
            </a:ln>
            <a:effectLst/>
          </p:spPr>
          <p:txBody>
            <a:bodyPr wrap="none" anchor="ctr"/>
            <a:lstStyle/>
            <a:p>
              <a:endParaRPr lang="en-US"/>
            </a:p>
          </p:txBody>
        </p:sp>
        <p:sp>
          <p:nvSpPr>
            <p:cNvPr id="41997" name="Oval 13"/>
            <p:cNvSpPr>
              <a:spLocks noChangeArrowheads="1"/>
            </p:cNvSpPr>
            <p:nvPr/>
          </p:nvSpPr>
          <p:spPr bwMode="auto">
            <a:xfrm>
              <a:off x="2784" y="2976"/>
              <a:ext cx="672" cy="528"/>
            </a:xfrm>
            <a:prstGeom prst="ellipse">
              <a:avLst/>
            </a:prstGeom>
            <a:noFill/>
            <a:ln w="9525">
              <a:solidFill>
                <a:schemeClr val="tx1"/>
              </a:solidFill>
              <a:round/>
              <a:headEnd/>
              <a:tailEnd/>
            </a:ln>
            <a:effectLst/>
          </p:spPr>
          <p:txBody>
            <a:bodyPr wrap="none" anchor="ctr"/>
            <a:lstStyle/>
            <a:p>
              <a:endParaRPr lang="en-US"/>
            </a:p>
          </p:txBody>
        </p:sp>
        <p:sp>
          <p:nvSpPr>
            <p:cNvPr id="41998" name="Oval 14"/>
            <p:cNvSpPr>
              <a:spLocks noChangeArrowheads="1"/>
            </p:cNvSpPr>
            <p:nvPr/>
          </p:nvSpPr>
          <p:spPr bwMode="auto">
            <a:xfrm>
              <a:off x="3504" y="2928"/>
              <a:ext cx="672" cy="528"/>
            </a:xfrm>
            <a:prstGeom prst="ellipse">
              <a:avLst/>
            </a:prstGeom>
            <a:noFill/>
            <a:ln w="9525">
              <a:solidFill>
                <a:schemeClr val="tx1"/>
              </a:solidFill>
              <a:round/>
              <a:headEnd/>
              <a:tailEnd/>
            </a:ln>
            <a:effectLst/>
          </p:spPr>
          <p:txBody>
            <a:bodyPr wrap="none" anchor="ctr"/>
            <a:lstStyle/>
            <a:p>
              <a:endParaRPr lang="en-US"/>
            </a:p>
          </p:txBody>
        </p:sp>
        <p:sp>
          <p:nvSpPr>
            <p:cNvPr id="41999" name="Oval 15"/>
            <p:cNvSpPr>
              <a:spLocks noChangeArrowheads="1"/>
            </p:cNvSpPr>
            <p:nvPr/>
          </p:nvSpPr>
          <p:spPr bwMode="auto">
            <a:xfrm>
              <a:off x="3504" y="2208"/>
              <a:ext cx="672" cy="528"/>
            </a:xfrm>
            <a:prstGeom prst="ellipse">
              <a:avLst/>
            </a:prstGeom>
            <a:noFill/>
            <a:ln w="9525">
              <a:solidFill>
                <a:schemeClr val="tx1"/>
              </a:solidFill>
              <a:round/>
              <a:headEnd/>
              <a:tailEnd/>
            </a:ln>
            <a:effectLst/>
          </p:spPr>
          <p:txBody>
            <a:bodyPr wrap="none" anchor="ctr"/>
            <a:lstStyle/>
            <a:p>
              <a:endParaRPr lang="en-US"/>
            </a:p>
          </p:txBody>
        </p:sp>
        <p:sp>
          <p:nvSpPr>
            <p:cNvPr id="42000" name="Oval 16"/>
            <p:cNvSpPr>
              <a:spLocks noChangeArrowheads="1"/>
            </p:cNvSpPr>
            <p:nvPr/>
          </p:nvSpPr>
          <p:spPr bwMode="auto">
            <a:xfrm>
              <a:off x="4320" y="2160"/>
              <a:ext cx="672" cy="528"/>
            </a:xfrm>
            <a:prstGeom prst="ellipse">
              <a:avLst/>
            </a:prstGeom>
            <a:noFill/>
            <a:ln w="9525">
              <a:solidFill>
                <a:schemeClr val="tx1"/>
              </a:solidFill>
              <a:round/>
              <a:headEnd/>
              <a:tailEnd/>
            </a:ln>
            <a:effectLst/>
          </p:spPr>
          <p:txBody>
            <a:bodyPr wrap="none" anchor="ctr"/>
            <a:lstStyle/>
            <a:p>
              <a:endParaRPr lang="en-US"/>
            </a:p>
          </p:txBody>
        </p:sp>
        <p:sp>
          <p:nvSpPr>
            <p:cNvPr id="42001" name="Oval 17"/>
            <p:cNvSpPr>
              <a:spLocks noChangeArrowheads="1"/>
            </p:cNvSpPr>
            <p:nvPr/>
          </p:nvSpPr>
          <p:spPr bwMode="auto">
            <a:xfrm>
              <a:off x="5088" y="2160"/>
              <a:ext cx="672" cy="528"/>
            </a:xfrm>
            <a:prstGeom prst="ellipse">
              <a:avLst/>
            </a:prstGeom>
            <a:noFill/>
            <a:ln w="9525">
              <a:solidFill>
                <a:schemeClr val="tx1"/>
              </a:solidFill>
              <a:round/>
              <a:headEnd/>
              <a:tailEnd/>
            </a:ln>
            <a:effectLst/>
          </p:spPr>
          <p:txBody>
            <a:bodyPr wrap="none" anchor="ctr"/>
            <a:lstStyle/>
            <a:p>
              <a:endParaRPr lang="en-US"/>
            </a:p>
          </p:txBody>
        </p:sp>
        <p:sp>
          <p:nvSpPr>
            <p:cNvPr id="42002" name="Text Box 18"/>
            <p:cNvSpPr txBox="1">
              <a:spLocks noChangeArrowheads="1"/>
            </p:cNvSpPr>
            <p:nvPr/>
          </p:nvSpPr>
          <p:spPr bwMode="auto">
            <a:xfrm>
              <a:off x="864" y="2352"/>
              <a:ext cx="528" cy="231"/>
            </a:xfrm>
            <a:prstGeom prst="rect">
              <a:avLst/>
            </a:prstGeom>
            <a:noFill/>
            <a:ln w="9525">
              <a:noFill/>
              <a:miter lim="800000"/>
              <a:headEnd/>
              <a:tailEnd/>
            </a:ln>
            <a:effectLst/>
          </p:spPr>
          <p:txBody>
            <a:bodyPr>
              <a:spAutoFit/>
            </a:bodyPr>
            <a:lstStyle/>
            <a:p>
              <a:pPr>
                <a:spcBef>
                  <a:spcPct val="50000"/>
                </a:spcBef>
              </a:pPr>
              <a:r>
                <a:rPr lang="en-US"/>
                <a:t>If-else</a:t>
              </a:r>
            </a:p>
          </p:txBody>
        </p:sp>
        <p:sp>
          <p:nvSpPr>
            <p:cNvPr id="42003" name="Text Box 19"/>
            <p:cNvSpPr txBox="1">
              <a:spLocks noChangeArrowheads="1"/>
            </p:cNvSpPr>
            <p:nvPr/>
          </p:nvSpPr>
          <p:spPr bwMode="auto">
            <a:xfrm>
              <a:off x="1584" y="2352"/>
              <a:ext cx="528" cy="231"/>
            </a:xfrm>
            <a:prstGeom prst="rect">
              <a:avLst/>
            </a:prstGeom>
            <a:noFill/>
            <a:ln w="9525">
              <a:noFill/>
              <a:miter lim="800000"/>
              <a:headEnd/>
              <a:tailEnd/>
            </a:ln>
            <a:effectLst/>
          </p:spPr>
          <p:txBody>
            <a:bodyPr>
              <a:spAutoFit/>
            </a:bodyPr>
            <a:lstStyle/>
            <a:p>
              <a:pPr>
                <a:spcBef>
                  <a:spcPct val="50000"/>
                </a:spcBef>
              </a:pPr>
              <a:r>
                <a:rPr lang="en-US"/>
                <a:t>switch</a:t>
              </a:r>
            </a:p>
          </p:txBody>
        </p:sp>
        <p:sp>
          <p:nvSpPr>
            <p:cNvPr id="42004" name="Text Box 20"/>
            <p:cNvSpPr txBox="1">
              <a:spLocks noChangeArrowheads="1"/>
            </p:cNvSpPr>
            <p:nvPr/>
          </p:nvSpPr>
          <p:spPr bwMode="auto">
            <a:xfrm>
              <a:off x="2112" y="3120"/>
              <a:ext cx="480" cy="231"/>
            </a:xfrm>
            <a:prstGeom prst="rect">
              <a:avLst/>
            </a:prstGeom>
            <a:noFill/>
            <a:ln w="9525">
              <a:noFill/>
              <a:miter lim="800000"/>
              <a:headEnd/>
              <a:tailEnd/>
            </a:ln>
            <a:effectLst/>
          </p:spPr>
          <p:txBody>
            <a:bodyPr>
              <a:spAutoFit/>
            </a:bodyPr>
            <a:lstStyle/>
            <a:p>
              <a:pPr>
                <a:spcBef>
                  <a:spcPct val="50000"/>
                </a:spcBef>
              </a:pPr>
              <a:r>
                <a:rPr lang="en-US"/>
                <a:t>while</a:t>
              </a:r>
            </a:p>
          </p:txBody>
        </p:sp>
        <p:sp>
          <p:nvSpPr>
            <p:cNvPr id="42005" name="Text Box 21"/>
            <p:cNvSpPr txBox="1">
              <a:spLocks noChangeArrowheads="1"/>
            </p:cNvSpPr>
            <p:nvPr/>
          </p:nvSpPr>
          <p:spPr bwMode="auto">
            <a:xfrm>
              <a:off x="2880" y="3120"/>
              <a:ext cx="576" cy="407"/>
            </a:xfrm>
            <a:prstGeom prst="rect">
              <a:avLst/>
            </a:prstGeom>
            <a:noFill/>
            <a:ln w="9525">
              <a:noFill/>
              <a:miter lim="800000"/>
              <a:headEnd/>
              <a:tailEnd/>
            </a:ln>
            <a:effectLst/>
          </p:spPr>
          <p:txBody>
            <a:bodyPr>
              <a:spAutoFit/>
            </a:bodyPr>
            <a:lstStyle/>
            <a:p>
              <a:pPr algn="ctr">
                <a:spcBef>
                  <a:spcPct val="50000"/>
                </a:spcBef>
              </a:pPr>
              <a:r>
                <a:rPr lang="en-US" dirty="0" smtClean="0"/>
                <a:t>Do while</a:t>
              </a:r>
              <a:endParaRPr lang="en-US" dirty="0"/>
            </a:p>
          </p:txBody>
        </p:sp>
        <p:sp>
          <p:nvSpPr>
            <p:cNvPr id="42006" name="Text Box 22"/>
            <p:cNvSpPr txBox="1">
              <a:spLocks noChangeArrowheads="1"/>
            </p:cNvSpPr>
            <p:nvPr/>
          </p:nvSpPr>
          <p:spPr bwMode="auto">
            <a:xfrm>
              <a:off x="3600" y="3120"/>
              <a:ext cx="624" cy="231"/>
            </a:xfrm>
            <a:prstGeom prst="rect">
              <a:avLst/>
            </a:prstGeom>
            <a:noFill/>
            <a:ln w="9525">
              <a:noFill/>
              <a:miter lim="800000"/>
              <a:headEnd/>
              <a:tailEnd/>
            </a:ln>
            <a:effectLst/>
          </p:spPr>
          <p:txBody>
            <a:bodyPr>
              <a:spAutoFit/>
            </a:bodyPr>
            <a:lstStyle/>
            <a:p>
              <a:pPr algn="ctr">
                <a:spcBef>
                  <a:spcPct val="50000"/>
                </a:spcBef>
              </a:pPr>
              <a:r>
                <a:rPr lang="en-US"/>
                <a:t>for</a:t>
              </a:r>
            </a:p>
          </p:txBody>
        </p:sp>
        <p:sp>
          <p:nvSpPr>
            <p:cNvPr id="42007" name="Text Box 23"/>
            <p:cNvSpPr txBox="1">
              <a:spLocks noChangeArrowheads="1"/>
            </p:cNvSpPr>
            <p:nvPr/>
          </p:nvSpPr>
          <p:spPr bwMode="auto">
            <a:xfrm>
              <a:off x="3600" y="2352"/>
              <a:ext cx="480" cy="231"/>
            </a:xfrm>
            <a:prstGeom prst="rect">
              <a:avLst/>
            </a:prstGeom>
            <a:noFill/>
            <a:ln w="9525">
              <a:noFill/>
              <a:miter lim="800000"/>
              <a:headEnd/>
              <a:tailEnd/>
            </a:ln>
            <a:effectLst/>
          </p:spPr>
          <p:txBody>
            <a:bodyPr>
              <a:spAutoFit/>
            </a:bodyPr>
            <a:lstStyle/>
            <a:p>
              <a:pPr>
                <a:spcBef>
                  <a:spcPct val="50000"/>
                </a:spcBef>
              </a:pPr>
              <a:r>
                <a:rPr lang="en-US"/>
                <a:t>break</a:t>
              </a:r>
            </a:p>
          </p:txBody>
        </p:sp>
        <p:sp>
          <p:nvSpPr>
            <p:cNvPr id="42008" name="Text Box 24"/>
            <p:cNvSpPr txBox="1">
              <a:spLocks noChangeArrowheads="1"/>
            </p:cNvSpPr>
            <p:nvPr/>
          </p:nvSpPr>
          <p:spPr bwMode="auto">
            <a:xfrm>
              <a:off x="4464" y="2256"/>
              <a:ext cx="432" cy="404"/>
            </a:xfrm>
            <a:prstGeom prst="rect">
              <a:avLst/>
            </a:prstGeom>
            <a:noFill/>
            <a:ln w="9525">
              <a:noFill/>
              <a:miter lim="800000"/>
              <a:headEnd/>
              <a:tailEnd/>
            </a:ln>
            <a:effectLst/>
          </p:spPr>
          <p:txBody>
            <a:bodyPr>
              <a:spAutoFit/>
            </a:bodyPr>
            <a:lstStyle/>
            <a:p>
              <a:pPr>
                <a:spcBef>
                  <a:spcPct val="50000"/>
                </a:spcBef>
              </a:pPr>
              <a:r>
                <a:rPr lang="en-US"/>
                <a:t>continue</a:t>
              </a:r>
            </a:p>
          </p:txBody>
        </p:sp>
        <p:sp>
          <p:nvSpPr>
            <p:cNvPr id="42009" name="Text Box 25"/>
            <p:cNvSpPr txBox="1">
              <a:spLocks noChangeArrowheads="1"/>
            </p:cNvSpPr>
            <p:nvPr/>
          </p:nvSpPr>
          <p:spPr bwMode="auto">
            <a:xfrm>
              <a:off x="5184" y="2304"/>
              <a:ext cx="576" cy="231"/>
            </a:xfrm>
            <a:prstGeom prst="rect">
              <a:avLst/>
            </a:prstGeom>
            <a:noFill/>
            <a:ln w="9525">
              <a:noFill/>
              <a:miter lim="800000"/>
              <a:headEnd/>
              <a:tailEnd/>
            </a:ln>
            <a:effectLst/>
          </p:spPr>
          <p:txBody>
            <a:bodyPr>
              <a:spAutoFit/>
            </a:bodyPr>
            <a:lstStyle/>
            <a:p>
              <a:pPr>
                <a:spcBef>
                  <a:spcPct val="50000"/>
                </a:spcBef>
              </a:pPr>
              <a:r>
                <a:rPr lang="en-US"/>
                <a:t>return</a:t>
              </a:r>
            </a:p>
          </p:txBody>
        </p:sp>
        <p:sp>
          <p:nvSpPr>
            <p:cNvPr id="42010" name="Text Box 26"/>
            <p:cNvSpPr txBox="1">
              <a:spLocks noChangeArrowheads="1"/>
            </p:cNvSpPr>
            <p:nvPr/>
          </p:nvSpPr>
          <p:spPr bwMode="auto">
            <a:xfrm>
              <a:off x="2592" y="624"/>
              <a:ext cx="1008" cy="404"/>
            </a:xfrm>
            <a:prstGeom prst="rect">
              <a:avLst/>
            </a:prstGeom>
            <a:noFill/>
            <a:ln w="9525">
              <a:noFill/>
              <a:miter lim="800000"/>
              <a:headEnd/>
              <a:tailEnd/>
            </a:ln>
            <a:effectLst/>
          </p:spPr>
          <p:txBody>
            <a:bodyPr>
              <a:spAutoFit/>
            </a:bodyPr>
            <a:lstStyle/>
            <a:p>
              <a:pPr>
                <a:spcBef>
                  <a:spcPct val="50000"/>
                </a:spcBef>
              </a:pPr>
              <a:r>
                <a:rPr lang="en-US"/>
                <a:t>Control Statement</a:t>
              </a:r>
            </a:p>
          </p:txBody>
        </p:sp>
        <p:sp>
          <p:nvSpPr>
            <p:cNvPr id="42011" name="Line 27"/>
            <p:cNvSpPr>
              <a:spLocks noChangeShapeType="1"/>
            </p:cNvSpPr>
            <p:nvPr/>
          </p:nvSpPr>
          <p:spPr bwMode="auto">
            <a:xfrm flipH="1">
              <a:off x="1104" y="1008"/>
              <a:ext cx="1824" cy="432"/>
            </a:xfrm>
            <a:prstGeom prst="line">
              <a:avLst/>
            </a:prstGeom>
            <a:noFill/>
            <a:ln w="9525">
              <a:solidFill>
                <a:schemeClr val="tx1"/>
              </a:solidFill>
              <a:round/>
              <a:headEnd/>
              <a:tailEnd type="triangle" w="med" len="med"/>
            </a:ln>
            <a:effectLst/>
          </p:spPr>
          <p:txBody>
            <a:bodyPr/>
            <a:lstStyle/>
            <a:p>
              <a:endParaRPr lang="en-IN"/>
            </a:p>
          </p:txBody>
        </p:sp>
        <p:sp>
          <p:nvSpPr>
            <p:cNvPr id="42012" name="Line 28"/>
            <p:cNvSpPr>
              <a:spLocks noChangeShapeType="1"/>
            </p:cNvSpPr>
            <p:nvPr/>
          </p:nvSpPr>
          <p:spPr bwMode="auto">
            <a:xfrm>
              <a:off x="2928" y="1008"/>
              <a:ext cx="0" cy="480"/>
            </a:xfrm>
            <a:prstGeom prst="line">
              <a:avLst/>
            </a:prstGeom>
            <a:noFill/>
            <a:ln w="9525">
              <a:solidFill>
                <a:schemeClr val="tx1"/>
              </a:solidFill>
              <a:round/>
              <a:headEnd/>
              <a:tailEnd type="triangle" w="med" len="med"/>
            </a:ln>
            <a:effectLst/>
          </p:spPr>
          <p:txBody>
            <a:bodyPr/>
            <a:lstStyle/>
            <a:p>
              <a:endParaRPr lang="en-IN"/>
            </a:p>
          </p:txBody>
        </p:sp>
        <p:sp>
          <p:nvSpPr>
            <p:cNvPr id="42013" name="Line 29"/>
            <p:cNvSpPr>
              <a:spLocks noChangeShapeType="1"/>
            </p:cNvSpPr>
            <p:nvPr/>
          </p:nvSpPr>
          <p:spPr bwMode="auto">
            <a:xfrm>
              <a:off x="2928" y="1008"/>
              <a:ext cx="1536" cy="480"/>
            </a:xfrm>
            <a:prstGeom prst="line">
              <a:avLst/>
            </a:prstGeom>
            <a:noFill/>
            <a:ln w="9525">
              <a:solidFill>
                <a:schemeClr val="tx1"/>
              </a:solidFill>
              <a:round/>
              <a:headEnd/>
              <a:tailEnd type="triangle" w="med" len="med"/>
            </a:ln>
            <a:effectLst/>
          </p:spPr>
          <p:txBody>
            <a:bodyPr/>
            <a:lstStyle/>
            <a:p>
              <a:endParaRPr lang="en-IN"/>
            </a:p>
          </p:txBody>
        </p:sp>
        <p:sp>
          <p:nvSpPr>
            <p:cNvPr id="42014" name="Line 30"/>
            <p:cNvSpPr>
              <a:spLocks noChangeShapeType="1"/>
            </p:cNvSpPr>
            <p:nvPr/>
          </p:nvSpPr>
          <p:spPr bwMode="auto">
            <a:xfrm flipH="1">
              <a:off x="336" y="1728"/>
              <a:ext cx="672" cy="480"/>
            </a:xfrm>
            <a:prstGeom prst="line">
              <a:avLst/>
            </a:prstGeom>
            <a:noFill/>
            <a:ln w="9525">
              <a:solidFill>
                <a:schemeClr val="tx1"/>
              </a:solidFill>
              <a:round/>
              <a:headEnd/>
              <a:tailEnd type="triangle" w="med" len="med"/>
            </a:ln>
            <a:effectLst/>
          </p:spPr>
          <p:txBody>
            <a:bodyPr/>
            <a:lstStyle/>
            <a:p>
              <a:endParaRPr lang="en-IN"/>
            </a:p>
          </p:txBody>
        </p:sp>
        <p:sp>
          <p:nvSpPr>
            <p:cNvPr id="42015" name="Line 31"/>
            <p:cNvSpPr>
              <a:spLocks noChangeShapeType="1"/>
            </p:cNvSpPr>
            <p:nvPr/>
          </p:nvSpPr>
          <p:spPr bwMode="auto">
            <a:xfrm>
              <a:off x="1008" y="1680"/>
              <a:ext cx="0" cy="528"/>
            </a:xfrm>
            <a:prstGeom prst="line">
              <a:avLst/>
            </a:prstGeom>
            <a:noFill/>
            <a:ln w="9525">
              <a:solidFill>
                <a:schemeClr val="tx1"/>
              </a:solidFill>
              <a:round/>
              <a:headEnd/>
              <a:tailEnd type="triangle" w="med" len="med"/>
            </a:ln>
            <a:effectLst/>
          </p:spPr>
          <p:txBody>
            <a:bodyPr/>
            <a:lstStyle/>
            <a:p>
              <a:endParaRPr lang="en-IN"/>
            </a:p>
          </p:txBody>
        </p:sp>
        <p:sp>
          <p:nvSpPr>
            <p:cNvPr id="42016" name="Line 32"/>
            <p:cNvSpPr>
              <a:spLocks noChangeShapeType="1"/>
            </p:cNvSpPr>
            <p:nvPr/>
          </p:nvSpPr>
          <p:spPr bwMode="auto">
            <a:xfrm>
              <a:off x="1008" y="1680"/>
              <a:ext cx="720" cy="528"/>
            </a:xfrm>
            <a:prstGeom prst="line">
              <a:avLst/>
            </a:prstGeom>
            <a:noFill/>
            <a:ln w="9525">
              <a:solidFill>
                <a:schemeClr val="tx1"/>
              </a:solidFill>
              <a:round/>
              <a:headEnd/>
              <a:tailEnd type="triangle" w="med" len="med"/>
            </a:ln>
            <a:effectLst/>
          </p:spPr>
          <p:txBody>
            <a:bodyPr/>
            <a:lstStyle/>
            <a:p>
              <a:endParaRPr lang="en-IN"/>
            </a:p>
          </p:txBody>
        </p:sp>
        <p:sp>
          <p:nvSpPr>
            <p:cNvPr id="42017" name="Line 33"/>
            <p:cNvSpPr>
              <a:spLocks noChangeShapeType="1"/>
            </p:cNvSpPr>
            <p:nvPr/>
          </p:nvSpPr>
          <p:spPr bwMode="auto">
            <a:xfrm flipH="1">
              <a:off x="2304" y="1680"/>
              <a:ext cx="432" cy="1344"/>
            </a:xfrm>
            <a:prstGeom prst="line">
              <a:avLst/>
            </a:prstGeom>
            <a:noFill/>
            <a:ln w="9525">
              <a:solidFill>
                <a:schemeClr val="tx1"/>
              </a:solidFill>
              <a:round/>
              <a:headEnd/>
              <a:tailEnd type="triangle" w="med" len="med"/>
            </a:ln>
            <a:effectLst/>
          </p:spPr>
          <p:txBody>
            <a:bodyPr/>
            <a:lstStyle/>
            <a:p>
              <a:endParaRPr lang="en-IN"/>
            </a:p>
          </p:txBody>
        </p:sp>
        <p:sp>
          <p:nvSpPr>
            <p:cNvPr id="42018" name="Line 34"/>
            <p:cNvSpPr>
              <a:spLocks noChangeShapeType="1"/>
            </p:cNvSpPr>
            <p:nvPr/>
          </p:nvSpPr>
          <p:spPr bwMode="auto">
            <a:xfrm>
              <a:off x="2736" y="1680"/>
              <a:ext cx="336" cy="1344"/>
            </a:xfrm>
            <a:prstGeom prst="line">
              <a:avLst/>
            </a:prstGeom>
            <a:noFill/>
            <a:ln w="9525">
              <a:solidFill>
                <a:schemeClr val="tx1"/>
              </a:solidFill>
              <a:round/>
              <a:headEnd/>
              <a:tailEnd type="triangle" w="med" len="med"/>
            </a:ln>
            <a:effectLst/>
          </p:spPr>
          <p:txBody>
            <a:bodyPr/>
            <a:lstStyle/>
            <a:p>
              <a:endParaRPr lang="en-IN"/>
            </a:p>
          </p:txBody>
        </p:sp>
        <p:sp>
          <p:nvSpPr>
            <p:cNvPr id="42019" name="Line 35"/>
            <p:cNvSpPr>
              <a:spLocks noChangeShapeType="1"/>
            </p:cNvSpPr>
            <p:nvPr/>
          </p:nvSpPr>
          <p:spPr bwMode="auto">
            <a:xfrm>
              <a:off x="2736" y="1680"/>
              <a:ext cx="960" cy="1248"/>
            </a:xfrm>
            <a:prstGeom prst="line">
              <a:avLst/>
            </a:prstGeom>
            <a:noFill/>
            <a:ln w="9525">
              <a:solidFill>
                <a:schemeClr val="tx1"/>
              </a:solidFill>
              <a:round/>
              <a:headEnd/>
              <a:tailEnd type="triangle" w="med" len="med"/>
            </a:ln>
            <a:effectLst/>
          </p:spPr>
          <p:txBody>
            <a:bodyPr/>
            <a:lstStyle/>
            <a:p>
              <a:endParaRPr lang="en-IN"/>
            </a:p>
          </p:txBody>
        </p:sp>
        <p:sp>
          <p:nvSpPr>
            <p:cNvPr id="42020" name="Line 36"/>
            <p:cNvSpPr>
              <a:spLocks noChangeShapeType="1"/>
            </p:cNvSpPr>
            <p:nvPr/>
          </p:nvSpPr>
          <p:spPr bwMode="auto">
            <a:xfrm flipH="1">
              <a:off x="3936" y="1728"/>
              <a:ext cx="624" cy="480"/>
            </a:xfrm>
            <a:prstGeom prst="line">
              <a:avLst/>
            </a:prstGeom>
            <a:noFill/>
            <a:ln w="9525">
              <a:solidFill>
                <a:schemeClr val="tx1"/>
              </a:solidFill>
              <a:round/>
              <a:headEnd/>
              <a:tailEnd type="triangle" w="med" len="med"/>
            </a:ln>
            <a:effectLst/>
          </p:spPr>
          <p:txBody>
            <a:bodyPr/>
            <a:lstStyle/>
            <a:p>
              <a:endParaRPr lang="en-IN"/>
            </a:p>
          </p:txBody>
        </p:sp>
        <p:sp>
          <p:nvSpPr>
            <p:cNvPr id="42021" name="Line 37"/>
            <p:cNvSpPr>
              <a:spLocks noChangeShapeType="1"/>
            </p:cNvSpPr>
            <p:nvPr/>
          </p:nvSpPr>
          <p:spPr bwMode="auto">
            <a:xfrm>
              <a:off x="4560" y="1680"/>
              <a:ext cx="0" cy="480"/>
            </a:xfrm>
            <a:prstGeom prst="line">
              <a:avLst/>
            </a:prstGeom>
            <a:noFill/>
            <a:ln w="9525">
              <a:solidFill>
                <a:schemeClr val="tx1"/>
              </a:solidFill>
              <a:round/>
              <a:headEnd/>
              <a:tailEnd type="triangle" w="med" len="med"/>
            </a:ln>
            <a:effectLst/>
          </p:spPr>
          <p:txBody>
            <a:bodyPr/>
            <a:lstStyle/>
            <a:p>
              <a:endParaRPr lang="en-IN"/>
            </a:p>
          </p:txBody>
        </p:sp>
        <p:sp>
          <p:nvSpPr>
            <p:cNvPr id="42022" name="Line 38"/>
            <p:cNvSpPr>
              <a:spLocks noChangeShapeType="1"/>
            </p:cNvSpPr>
            <p:nvPr/>
          </p:nvSpPr>
          <p:spPr bwMode="auto">
            <a:xfrm>
              <a:off x="4560" y="1680"/>
              <a:ext cx="768" cy="480"/>
            </a:xfrm>
            <a:prstGeom prst="line">
              <a:avLst/>
            </a:prstGeom>
            <a:noFill/>
            <a:ln w="9525">
              <a:solidFill>
                <a:schemeClr val="tx1"/>
              </a:solidFill>
              <a:round/>
              <a:headEnd/>
              <a:tailEnd type="triangle" w="med" len="med"/>
            </a:ln>
            <a:effectLst/>
          </p:spPr>
          <p:txBody>
            <a:bodyPr/>
            <a:lstStyle/>
            <a:p>
              <a:endParaRPr lang="en-IN"/>
            </a:p>
          </p:txBody>
        </p:sp>
      </p:grpSp>
    </p:spTree>
  </p:cSld>
  <p:clrMapOvr>
    <a:masterClrMapping/>
  </p:clrMapOvr>
  <p:transition advTm="2048"/>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a:xfrm>
            <a:off x="685800" y="304800"/>
            <a:ext cx="7772400" cy="685800"/>
          </a:xfrm>
        </p:spPr>
        <p:txBody>
          <a:bodyPr>
            <a:normAutofit fontScale="90000"/>
          </a:bodyPr>
          <a:lstStyle/>
          <a:p>
            <a:r>
              <a:rPr lang="en-US" altLang="he-IL"/>
              <a:t>Flow control</a:t>
            </a:r>
          </a:p>
        </p:txBody>
      </p:sp>
      <p:sp>
        <p:nvSpPr>
          <p:cNvPr id="12291" name="Rectangle 3"/>
          <p:cNvSpPr>
            <a:spLocks noGrp="1" noChangeArrowheads="1"/>
          </p:cNvSpPr>
          <p:nvPr>
            <p:ph idx="1"/>
          </p:nvPr>
        </p:nvSpPr>
        <p:spPr>
          <a:xfrm>
            <a:off x="685800" y="1447800"/>
            <a:ext cx="7772400" cy="685800"/>
          </a:xfrm>
        </p:spPr>
        <p:txBody>
          <a:bodyPr/>
          <a:lstStyle/>
          <a:p>
            <a:pPr>
              <a:buFontTx/>
              <a:buNone/>
            </a:pPr>
            <a:r>
              <a:rPr lang="en-US" altLang="he-IL"/>
              <a:t>Basically, it is exactly like c/c++.</a:t>
            </a:r>
          </a:p>
        </p:txBody>
      </p:sp>
      <p:sp>
        <p:nvSpPr>
          <p:cNvPr id="12292" name="Text Box 4"/>
          <p:cNvSpPr txBox="1">
            <a:spLocks noChangeArrowheads="1"/>
          </p:cNvSpPr>
          <p:nvPr/>
        </p:nvSpPr>
        <p:spPr bwMode="auto">
          <a:xfrm>
            <a:off x="603250" y="2827338"/>
            <a:ext cx="936625" cy="466725"/>
          </a:xfrm>
          <a:prstGeom prst="rect">
            <a:avLst/>
          </a:prstGeom>
          <a:solidFill>
            <a:schemeClr val="hlink"/>
          </a:solidFill>
          <a:ln w="9525">
            <a:solidFill>
              <a:schemeClr val="tx1"/>
            </a:solidFill>
            <a:miter lim="800000"/>
            <a:headEnd/>
            <a:tailEnd/>
          </a:ln>
          <a:effectLst/>
        </p:spPr>
        <p:txBody>
          <a:bodyPr wrap="none">
            <a:spAutoFit/>
          </a:bodyPr>
          <a:lstStyle/>
          <a:p>
            <a:r>
              <a:rPr lang="en-US" altLang="he-IL"/>
              <a:t>if/else</a:t>
            </a:r>
          </a:p>
        </p:txBody>
      </p:sp>
      <p:sp>
        <p:nvSpPr>
          <p:cNvPr id="12294" name="Text Box 6"/>
          <p:cNvSpPr txBox="1">
            <a:spLocks noChangeArrowheads="1"/>
          </p:cNvSpPr>
          <p:nvPr/>
        </p:nvSpPr>
        <p:spPr bwMode="auto">
          <a:xfrm>
            <a:off x="3257550" y="2209800"/>
            <a:ext cx="1258888" cy="466725"/>
          </a:xfrm>
          <a:prstGeom prst="rect">
            <a:avLst/>
          </a:prstGeom>
          <a:solidFill>
            <a:schemeClr val="hlink"/>
          </a:solidFill>
          <a:ln w="9525">
            <a:solidFill>
              <a:schemeClr val="tx1"/>
            </a:solidFill>
            <a:miter lim="800000"/>
            <a:headEnd/>
            <a:tailEnd/>
          </a:ln>
          <a:effectLst/>
        </p:spPr>
        <p:txBody>
          <a:bodyPr wrap="none">
            <a:spAutoFit/>
          </a:bodyPr>
          <a:lstStyle/>
          <a:p>
            <a:r>
              <a:rPr lang="en-US" altLang="he-IL"/>
              <a:t>do/while</a:t>
            </a:r>
          </a:p>
        </p:txBody>
      </p:sp>
      <p:sp>
        <p:nvSpPr>
          <p:cNvPr id="12295" name="Text Box 7"/>
          <p:cNvSpPr txBox="1">
            <a:spLocks noChangeArrowheads="1"/>
          </p:cNvSpPr>
          <p:nvPr/>
        </p:nvSpPr>
        <p:spPr bwMode="auto">
          <a:xfrm>
            <a:off x="3581400" y="4481513"/>
            <a:ext cx="549275" cy="466725"/>
          </a:xfrm>
          <a:prstGeom prst="rect">
            <a:avLst/>
          </a:prstGeom>
          <a:solidFill>
            <a:schemeClr val="hlink"/>
          </a:solidFill>
          <a:ln w="9525">
            <a:solidFill>
              <a:schemeClr val="tx1"/>
            </a:solidFill>
            <a:miter lim="800000"/>
            <a:headEnd/>
            <a:tailEnd/>
          </a:ln>
          <a:effectLst/>
        </p:spPr>
        <p:txBody>
          <a:bodyPr wrap="none">
            <a:spAutoFit/>
          </a:bodyPr>
          <a:lstStyle/>
          <a:p>
            <a:r>
              <a:rPr lang="en-US" altLang="he-IL"/>
              <a:t>for</a:t>
            </a:r>
          </a:p>
        </p:txBody>
      </p:sp>
      <p:sp>
        <p:nvSpPr>
          <p:cNvPr id="12296" name="Text Box 8"/>
          <p:cNvSpPr txBox="1">
            <a:spLocks noChangeArrowheads="1"/>
          </p:cNvSpPr>
          <p:nvPr/>
        </p:nvSpPr>
        <p:spPr bwMode="auto">
          <a:xfrm>
            <a:off x="6905625" y="2500313"/>
            <a:ext cx="989013" cy="466725"/>
          </a:xfrm>
          <a:prstGeom prst="rect">
            <a:avLst/>
          </a:prstGeom>
          <a:solidFill>
            <a:schemeClr val="hlink"/>
          </a:solidFill>
          <a:ln w="9525">
            <a:solidFill>
              <a:schemeClr val="tx1"/>
            </a:solidFill>
            <a:miter lim="800000"/>
            <a:headEnd/>
            <a:tailEnd/>
          </a:ln>
          <a:effectLst/>
        </p:spPr>
        <p:txBody>
          <a:bodyPr wrap="none">
            <a:spAutoFit/>
          </a:bodyPr>
          <a:lstStyle/>
          <a:p>
            <a:r>
              <a:rPr lang="en-US" altLang="he-IL"/>
              <a:t>switch</a:t>
            </a:r>
          </a:p>
        </p:txBody>
      </p:sp>
      <p:sp>
        <p:nvSpPr>
          <p:cNvPr id="12298" name="Text Box 10"/>
          <p:cNvSpPr txBox="1">
            <a:spLocks noChangeArrowheads="1"/>
          </p:cNvSpPr>
          <p:nvPr/>
        </p:nvSpPr>
        <p:spPr bwMode="auto">
          <a:xfrm>
            <a:off x="228600" y="3292475"/>
            <a:ext cx="1717675" cy="1625600"/>
          </a:xfrm>
          <a:prstGeom prst="rect">
            <a:avLst/>
          </a:prstGeom>
          <a:solidFill>
            <a:srgbClr val="CCFFCC"/>
          </a:solidFill>
          <a:ln w="9525">
            <a:solidFill>
              <a:schemeClr val="tx1"/>
            </a:solidFill>
            <a:miter lim="800000"/>
            <a:headEnd/>
            <a:tailEnd/>
          </a:ln>
          <a:effectLst/>
        </p:spPr>
        <p:txBody>
          <a:bodyPr wrap="none">
            <a:spAutoFit/>
          </a:bodyPr>
          <a:lstStyle/>
          <a:p>
            <a:r>
              <a:rPr lang="en-US" altLang="he-IL" sz="2000" b="1">
                <a:latin typeface="Courier New" pitchFamily="49" charset="0"/>
              </a:rPr>
              <a:t>If(x==4) {</a:t>
            </a:r>
          </a:p>
          <a:p>
            <a:r>
              <a:rPr lang="en-US" altLang="he-IL" sz="2000" b="1">
                <a:latin typeface="Courier New" pitchFamily="49" charset="0"/>
              </a:rPr>
              <a:t>  // act1</a:t>
            </a:r>
          </a:p>
          <a:p>
            <a:r>
              <a:rPr lang="en-US" altLang="he-IL" sz="2000" b="1">
                <a:latin typeface="Courier New" pitchFamily="49" charset="0"/>
              </a:rPr>
              <a:t>} else {</a:t>
            </a:r>
          </a:p>
          <a:p>
            <a:r>
              <a:rPr lang="en-US" altLang="he-IL" sz="2000" b="1">
                <a:latin typeface="Courier New" pitchFamily="49" charset="0"/>
              </a:rPr>
              <a:t>  // act2</a:t>
            </a:r>
          </a:p>
          <a:p>
            <a:r>
              <a:rPr lang="en-US" altLang="he-IL" sz="2000" b="1">
                <a:latin typeface="Courier New" pitchFamily="49" charset="0"/>
              </a:rPr>
              <a:t>}</a:t>
            </a:r>
          </a:p>
        </p:txBody>
      </p:sp>
      <p:sp>
        <p:nvSpPr>
          <p:cNvPr id="12299" name="Text Box 11"/>
          <p:cNvSpPr txBox="1">
            <a:spLocks noChangeArrowheads="1"/>
          </p:cNvSpPr>
          <p:nvPr/>
        </p:nvSpPr>
        <p:spPr bwMode="auto">
          <a:xfrm>
            <a:off x="2743200" y="2678113"/>
            <a:ext cx="2327275" cy="1625600"/>
          </a:xfrm>
          <a:prstGeom prst="rect">
            <a:avLst/>
          </a:prstGeom>
          <a:solidFill>
            <a:srgbClr val="CCFFCC"/>
          </a:solidFill>
          <a:ln w="9525">
            <a:solidFill>
              <a:schemeClr val="tx1"/>
            </a:solidFill>
            <a:miter lim="800000"/>
            <a:headEnd/>
            <a:tailEnd/>
          </a:ln>
          <a:effectLst/>
        </p:spPr>
        <p:txBody>
          <a:bodyPr wrap="none">
            <a:spAutoFit/>
          </a:bodyPr>
          <a:lstStyle/>
          <a:p>
            <a:r>
              <a:rPr lang="en-US" altLang="he-IL" sz="2000" b="1">
                <a:latin typeface="Courier New" pitchFamily="49" charset="0"/>
              </a:rPr>
              <a:t>int i=5;</a:t>
            </a:r>
          </a:p>
          <a:p>
            <a:r>
              <a:rPr lang="en-US" altLang="he-IL" sz="2000" b="1">
                <a:latin typeface="Courier New" pitchFamily="49" charset="0"/>
              </a:rPr>
              <a:t>do {</a:t>
            </a:r>
          </a:p>
          <a:p>
            <a:r>
              <a:rPr lang="en-US" altLang="he-IL" sz="2000" b="1">
                <a:latin typeface="Courier New" pitchFamily="49" charset="0"/>
              </a:rPr>
              <a:t>  // act1</a:t>
            </a:r>
          </a:p>
          <a:p>
            <a:r>
              <a:rPr lang="en-US" altLang="he-IL" sz="2000" b="1">
                <a:latin typeface="Courier New" pitchFamily="49" charset="0"/>
              </a:rPr>
              <a:t>  i--;</a:t>
            </a:r>
          </a:p>
          <a:p>
            <a:r>
              <a:rPr lang="en-US" altLang="he-IL" sz="2000" b="1">
                <a:latin typeface="Courier New" pitchFamily="49" charset="0"/>
              </a:rPr>
              <a:t>} while(i!=0);</a:t>
            </a:r>
          </a:p>
        </p:txBody>
      </p:sp>
      <p:sp>
        <p:nvSpPr>
          <p:cNvPr id="12300" name="Text Box 12"/>
          <p:cNvSpPr txBox="1">
            <a:spLocks noChangeArrowheads="1"/>
          </p:cNvSpPr>
          <p:nvPr/>
        </p:nvSpPr>
        <p:spPr bwMode="auto">
          <a:xfrm>
            <a:off x="2133600" y="4953000"/>
            <a:ext cx="3546475" cy="1625600"/>
          </a:xfrm>
          <a:prstGeom prst="rect">
            <a:avLst/>
          </a:prstGeom>
          <a:solidFill>
            <a:srgbClr val="CCFFCC"/>
          </a:solidFill>
          <a:ln w="9525">
            <a:solidFill>
              <a:schemeClr val="tx1"/>
            </a:solidFill>
            <a:miter lim="800000"/>
            <a:headEnd/>
            <a:tailEnd/>
          </a:ln>
          <a:effectLst/>
        </p:spPr>
        <p:txBody>
          <a:bodyPr wrap="none">
            <a:spAutoFit/>
          </a:bodyPr>
          <a:lstStyle/>
          <a:p>
            <a:r>
              <a:rPr lang="en-US" altLang="he-IL" sz="2000" b="1">
                <a:latin typeface="Courier New" pitchFamily="49" charset="0"/>
              </a:rPr>
              <a:t>int j;</a:t>
            </a:r>
          </a:p>
          <a:p>
            <a:r>
              <a:rPr lang="en-US" altLang="he-IL" sz="2000" b="1">
                <a:latin typeface="Courier New" pitchFamily="49" charset="0"/>
              </a:rPr>
              <a:t>for(int i=0;i&lt;=9;i++) </a:t>
            </a:r>
          </a:p>
          <a:p>
            <a:r>
              <a:rPr lang="en-US" altLang="he-IL" sz="2000" b="1">
                <a:latin typeface="Courier New" pitchFamily="49" charset="0"/>
              </a:rPr>
              <a:t>{</a:t>
            </a:r>
          </a:p>
          <a:p>
            <a:r>
              <a:rPr lang="en-US" altLang="he-IL" sz="2000" b="1">
                <a:latin typeface="Courier New" pitchFamily="49" charset="0"/>
              </a:rPr>
              <a:t>  j+=i;</a:t>
            </a:r>
          </a:p>
          <a:p>
            <a:r>
              <a:rPr lang="en-US" altLang="he-IL" sz="2000" b="1">
                <a:latin typeface="Courier New" pitchFamily="49" charset="0"/>
              </a:rPr>
              <a:t>}</a:t>
            </a:r>
          </a:p>
        </p:txBody>
      </p:sp>
      <p:sp>
        <p:nvSpPr>
          <p:cNvPr id="12301" name="Text Box 13"/>
          <p:cNvSpPr txBox="1">
            <a:spLocks noChangeArrowheads="1"/>
          </p:cNvSpPr>
          <p:nvPr/>
        </p:nvSpPr>
        <p:spPr bwMode="auto">
          <a:xfrm>
            <a:off x="5843588" y="2968625"/>
            <a:ext cx="3048000" cy="3149600"/>
          </a:xfrm>
          <a:prstGeom prst="rect">
            <a:avLst/>
          </a:prstGeom>
          <a:solidFill>
            <a:srgbClr val="CCFFCC"/>
          </a:solidFill>
          <a:ln w="9525">
            <a:solidFill>
              <a:schemeClr val="tx1"/>
            </a:solidFill>
            <a:miter lim="800000"/>
            <a:headEnd/>
            <a:tailEnd/>
          </a:ln>
          <a:effectLst/>
        </p:spPr>
        <p:txBody>
          <a:bodyPr>
            <a:spAutoFit/>
          </a:bodyPr>
          <a:lstStyle/>
          <a:p>
            <a:r>
              <a:rPr lang="en-US" altLang="he-IL" sz="2000" b="1">
                <a:latin typeface="Courier New" pitchFamily="49" charset="0"/>
              </a:rPr>
              <a:t>char c=IN.getChar();</a:t>
            </a:r>
          </a:p>
          <a:p>
            <a:r>
              <a:rPr lang="en-US" altLang="he-IL" sz="2000" b="1">
                <a:latin typeface="Courier New" pitchFamily="49" charset="0"/>
              </a:rPr>
              <a:t>switch(c) {</a:t>
            </a:r>
          </a:p>
          <a:p>
            <a:r>
              <a:rPr lang="en-US" altLang="he-IL" sz="2000" b="1">
                <a:latin typeface="Courier New" pitchFamily="49" charset="0"/>
              </a:rPr>
              <a:t>  case ‘a’:</a:t>
            </a:r>
          </a:p>
          <a:p>
            <a:r>
              <a:rPr lang="en-US" altLang="he-IL" sz="2000" b="1">
                <a:latin typeface="Courier New" pitchFamily="49" charset="0"/>
              </a:rPr>
              <a:t>  case ‘b’:</a:t>
            </a:r>
          </a:p>
          <a:p>
            <a:r>
              <a:rPr lang="en-US" altLang="he-IL" sz="2000" b="1">
                <a:latin typeface="Courier New" pitchFamily="49" charset="0"/>
              </a:rPr>
              <a:t>    // act1</a:t>
            </a:r>
          </a:p>
          <a:p>
            <a:r>
              <a:rPr lang="en-US" altLang="he-IL" sz="2000" b="1">
                <a:latin typeface="Courier New" pitchFamily="49" charset="0"/>
              </a:rPr>
              <a:t>    break;</a:t>
            </a:r>
          </a:p>
          <a:p>
            <a:r>
              <a:rPr lang="en-US" altLang="he-IL" sz="2000" b="1">
                <a:latin typeface="Courier New" pitchFamily="49" charset="0"/>
              </a:rPr>
              <a:t>  default:  </a:t>
            </a:r>
          </a:p>
          <a:p>
            <a:r>
              <a:rPr lang="en-US" altLang="he-IL" sz="2000" b="1">
                <a:latin typeface="Courier New" pitchFamily="49" charset="0"/>
              </a:rPr>
              <a:t>    // act2</a:t>
            </a:r>
          </a:p>
          <a:p>
            <a:r>
              <a:rPr lang="en-US" altLang="he-IL" sz="2000" b="1">
                <a:latin typeface="Courier New" pitchFamily="49" charset="0"/>
              </a:rPr>
              <a:t>}</a:t>
            </a: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ext Box 2"/>
          <p:cNvSpPr txBox="1">
            <a:spLocks noChangeArrowheads="1"/>
          </p:cNvSpPr>
          <p:nvPr/>
        </p:nvSpPr>
        <p:spPr bwMode="auto">
          <a:xfrm>
            <a:off x="457200" y="304800"/>
            <a:ext cx="8382000" cy="5651500"/>
          </a:xfrm>
          <a:prstGeom prst="rect">
            <a:avLst/>
          </a:prstGeom>
          <a:noFill/>
          <a:ln w="9525">
            <a:noFill/>
            <a:miter lim="800000"/>
            <a:headEnd/>
            <a:tailEnd/>
          </a:ln>
          <a:effectLst/>
        </p:spPr>
        <p:txBody>
          <a:bodyPr>
            <a:spAutoFit/>
          </a:bodyPr>
          <a:lstStyle/>
          <a:p>
            <a:pPr marL="342900" indent="-342900">
              <a:spcBef>
                <a:spcPct val="50000"/>
              </a:spcBef>
            </a:pPr>
            <a:r>
              <a:rPr lang="en-US" sz="2800" b="1"/>
              <a:t>ARRAYS</a:t>
            </a:r>
          </a:p>
          <a:p>
            <a:pPr marL="342900" indent="-342900">
              <a:spcBef>
                <a:spcPct val="50000"/>
              </a:spcBef>
            </a:pPr>
            <a:r>
              <a:rPr lang="en-US" sz="2000" b="1"/>
              <a:t>One Dimensional Array : </a:t>
            </a:r>
            <a:r>
              <a:rPr lang="en-US"/>
              <a:t>is a list of variables of the same type that are accessed through a common name. An Individual variable in the array is called an array element. Arrays from a convenient way to handle groups of related data. </a:t>
            </a:r>
          </a:p>
          <a:p>
            <a:pPr marL="342900" indent="-342900">
              <a:spcBef>
                <a:spcPct val="50000"/>
              </a:spcBef>
            </a:pPr>
            <a:r>
              <a:rPr lang="en-US"/>
              <a:t>To create an array, you need to perform two steps :</a:t>
            </a:r>
          </a:p>
          <a:p>
            <a:pPr marL="342900" indent="-342900">
              <a:spcBef>
                <a:spcPct val="50000"/>
              </a:spcBef>
              <a:buFontTx/>
              <a:buAutoNum type="arabicPeriod"/>
            </a:pPr>
            <a:r>
              <a:rPr lang="en-US"/>
              <a:t>Declare Array</a:t>
            </a:r>
          </a:p>
          <a:p>
            <a:pPr marL="342900" indent="-342900">
              <a:spcBef>
                <a:spcPct val="50000"/>
              </a:spcBef>
            </a:pPr>
            <a:r>
              <a:rPr lang="en-US"/>
              <a:t>2. Allocate space for its elements. </a:t>
            </a:r>
          </a:p>
          <a:p>
            <a:pPr marL="342900" indent="-342900">
              <a:spcBef>
                <a:spcPct val="50000"/>
              </a:spcBef>
            </a:pPr>
            <a:r>
              <a:rPr lang="en-US"/>
              <a:t>General Form for declaring one dimensional array given below :</a:t>
            </a:r>
          </a:p>
          <a:p>
            <a:pPr marL="342900" indent="-342900">
              <a:spcBef>
                <a:spcPct val="50000"/>
              </a:spcBef>
            </a:pPr>
            <a:r>
              <a:rPr lang="en-US"/>
              <a:t>type varName[];</a:t>
            </a:r>
          </a:p>
          <a:p>
            <a:pPr marL="342900" indent="-342900">
              <a:spcBef>
                <a:spcPct val="50000"/>
              </a:spcBef>
            </a:pPr>
            <a:r>
              <a:rPr lang="en-US"/>
              <a:t>Here, type is a valid Java data type and varName is the name of the array. Like int a[];</a:t>
            </a:r>
          </a:p>
          <a:p>
            <a:pPr marL="342900" indent="-342900">
              <a:spcBef>
                <a:spcPct val="50000"/>
              </a:spcBef>
            </a:pPr>
            <a:r>
              <a:rPr lang="en-US"/>
              <a:t>This creates a variable named a that refers to an integer array. But it does not actually create storage for the array.</a:t>
            </a:r>
          </a:p>
          <a:p>
            <a:pPr marL="342900" indent="-342900">
              <a:spcBef>
                <a:spcPct val="50000"/>
              </a:spcBef>
            </a:pPr>
            <a:r>
              <a:rPr lang="en-US"/>
              <a:t>Second approach to allocate space for One Dimensional Array is</a:t>
            </a:r>
          </a:p>
        </p:txBody>
      </p:sp>
    </p:spTree>
  </p:cSld>
  <p:clrMapOvr>
    <a:masterClrMapping/>
  </p:clrMapOvr>
  <p:transition advTm="2160"/>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ext Box 2"/>
          <p:cNvSpPr txBox="1">
            <a:spLocks noChangeArrowheads="1"/>
          </p:cNvSpPr>
          <p:nvPr/>
        </p:nvSpPr>
        <p:spPr bwMode="auto">
          <a:xfrm>
            <a:off x="457200" y="457200"/>
            <a:ext cx="8153400" cy="5316538"/>
          </a:xfrm>
          <a:prstGeom prst="rect">
            <a:avLst/>
          </a:prstGeom>
          <a:noFill/>
          <a:ln w="9525">
            <a:noFill/>
            <a:miter lim="800000"/>
            <a:headEnd/>
            <a:tailEnd/>
          </a:ln>
          <a:effectLst/>
        </p:spPr>
        <p:txBody>
          <a:bodyPr>
            <a:spAutoFit/>
          </a:bodyPr>
          <a:lstStyle/>
          <a:p>
            <a:pPr>
              <a:spcBef>
                <a:spcPct val="50000"/>
              </a:spcBef>
            </a:pPr>
            <a:r>
              <a:rPr lang="en-US"/>
              <a:t>varName=new type[size];</a:t>
            </a:r>
          </a:p>
          <a:p>
            <a:pPr>
              <a:spcBef>
                <a:spcPct val="50000"/>
              </a:spcBef>
            </a:pPr>
            <a:r>
              <a:rPr lang="en-US"/>
              <a:t>Here varName is name of the array, type is a valid Java type, and size specifies the number of elements in the array. You can see that the new operator is used to allocate memory for the array.</a:t>
            </a:r>
          </a:p>
          <a:p>
            <a:pPr>
              <a:spcBef>
                <a:spcPct val="50000"/>
              </a:spcBef>
            </a:pPr>
            <a:r>
              <a:rPr lang="en-US"/>
              <a:t>These two steps combines like</a:t>
            </a:r>
          </a:p>
          <a:p>
            <a:pPr>
              <a:spcBef>
                <a:spcPct val="50000"/>
              </a:spcBef>
            </a:pPr>
            <a:r>
              <a:rPr lang="en-US"/>
              <a:t>type varName=new type[size];</a:t>
            </a:r>
          </a:p>
          <a:p>
            <a:pPr>
              <a:spcBef>
                <a:spcPct val="50000"/>
              </a:spcBef>
            </a:pPr>
            <a:r>
              <a:rPr lang="en-US"/>
              <a:t>For example consider this declaration and allocation :</a:t>
            </a:r>
          </a:p>
          <a:p>
            <a:pPr>
              <a:spcBef>
                <a:spcPct val="50000"/>
              </a:spcBef>
            </a:pPr>
            <a:r>
              <a:rPr lang="en-US"/>
              <a:t>Int ia=new int[10];</a:t>
            </a:r>
          </a:p>
          <a:p>
            <a:pPr>
              <a:spcBef>
                <a:spcPct val="50000"/>
              </a:spcBef>
            </a:pPr>
            <a:r>
              <a:rPr lang="en-US"/>
              <a:t>Represents the structure of a one-dimensional array,here ia is array variable name that can hold 10 integer values.</a:t>
            </a:r>
          </a:p>
          <a:p>
            <a:pPr>
              <a:spcBef>
                <a:spcPct val="50000"/>
              </a:spcBef>
            </a:pPr>
            <a:r>
              <a:rPr lang="en-US" b="1"/>
              <a:t>Multidimensional Array :</a:t>
            </a:r>
          </a:p>
          <a:p>
            <a:pPr>
              <a:spcBef>
                <a:spcPct val="50000"/>
              </a:spcBef>
            </a:pPr>
            <a:r>
              <a:rPr lang="en-US"/>
              <a:t>In addition to one dimensional we can create arrays of two or more dimensions. In Java, Multidimensional array are implemented as arrays of arrays. You need to perform two steps to work with multidimensional arrays : 1. Declare the array and 2. allocate space for its elements.</a:t>
            </a:r>
          </a:p>
        </p:txBody>
      </p:sp>
    </p:spTree>
  </p:cSld>
  <p:clrMapOvr>
    <a:masterClrMapping/>
  </p:clrMapOvr>
  <p:transition advTm="1520"/>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ext Box 2"/>
          <p:cNvSpPr txBox="1">
            <a:spLocks noChangeArrowheads="1"/>
          </p:cNvSpPr>
          <p:nvPr/>
        </p:nvSpPr>
        <p:spPr bwMode="auto">
          <a:xfrm>
            <a:off x="533400" y="457200"/>
            <a:ext cx="7848600" cy="1879600"/>
          </a:xfrm>
          <a:prstGeom prst="rect">
            <a:avLst/>
          </a:prstGeom>
          <a:noFill/>
          <a:ln w="9525">
            <a:noFill/>
            <a:miter lim="800000"/>
            <a:headEnd/>
            <a:tailEnd/>
          </a:ln>
          <a:effectLst/>
        </p:spPr>
        <p:txBody>
          <a:bodyPr>
            <a:spAutoFit/>
          </a:bodyPr>
          <a:lstStyle/>
          <a:p>
            <a:pPr>
              <a:spcBef>
                <a:spcPct val="50000"/>
              </a:spcBef>
            </a:pPr>
            <a:r>
              <a:rPr lang="en-US"/>
              <a:t>The General form is given below :</a:t>
            </a:r>
          </a:p>
          <a:p>
            <a:pPr>
              <a:spcBef>
                <a:spcPct val="50000"/>
              </a:spcBef>
            </a:pPr>
            <a:r>
              <a:rPr lang="en-US"/>
              <a:t>Type varname = new type[size1][size2];</a:t>
            </a:r>
          </a:p>
          <a:p>
            <a:pPr>
              <a:spcBef>
                <a:spcPct val="50000"/>
              </a:spcBef>
            </a:pPr>
            <a:r>
              <a:rPr lang="en-US"/>
              <a:t>float a[][]=new float[2][2];</a:t>
            </a:r>
          </a:p>
          <a:p>
            <a:pPr>
              <a:spcBef>
                <a:spcPct val="50000"/>
              </a:spcBef>
            </a:pPr>
            <a:r>
              <a:rPr lang="en-US"/>
              <a:t>Here a is two dimensional array having 2 rows and 2 columns. i.e. size is 4, we can store 4 elements in that array.</a:t>
            </a:r>
          </a:p>
        </p:txBody>
      </p:sp>
    </p:spTree>
  </p:cSld>
  <p:clrMapOvr>
    <a:masterClrMapping/>
  </p:clrMapOvr>
  <p:transition advTm="1264"/>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2"/>
          <p:cNvSpPr>
            <a:spLocks noGrp="1" noChangeArrowheads="1"/>
          </p:cNvSpPr>
          <p:nvPr>
            <p:ph type="title"/>
          </p:nvPr>
        </p:nvSpPr>
        <p:spPr/>
        <p:txBody>
          <a:bodyPr>
            <a:normAutofit/>
          </a:bodyPr>
          <a:lstStyle/>
          <a:p>
            <a:r>
              <a:rPr lang="en-US" sz="4000"/>
              <a:t>Different Programming Paradigms</a:t>
            </a:r>
          </a:p>
        </p:txBody>
      </p:sp>
      <p:sp>
        <p:nvSpPr>
          <p:cNvPr id="157699" name="Rectangle 3"/>
          <p:cNvSpPr>
            <a:spLocks noGrp="1" noChangeArrowheads="1"/>
          </p:cNvSpPr>
          <p:nvPr>
            <p:ph idx="1"/>
          </p:nvPr>
        </p:nvSpPr>
        <p:spPr>
          <a:xfrm>
            <a:off x="685800" y="1981200"/>
            <a:ext cx="7772400" cy="4648200"/>
          </a:xfrm>
        </p:spPr>
        <p:txBody>
          <a:bodyPr/>
          <a:lstStyle/>
          <a:p>
            <a:r>
              <a:rPr lang="en-US"/>
              <a:t>Functional/procedural programming:</a:t>
            </a:r>
          </a:p>
          <a:p>
            <a:pPr lvl="1"/>
            <a:r>
              <a:rPr lang="en-US"/>
              <a:t>program is a list of instructions to the computer </a:t>
            </a:r>
          </a:p>
          <a:p>
            <a:endParaRPr lang="en-US"/>
          </a:p>
          <a:p>
            <a:r>
              <a:rPr lang="en-US"/>
              <a:t>Object-oriented programming</a:t>
            </a:r>
          </a:p>
          <a:p>
            <a:pPr lvl="1"/>
            <a:r>
              <a:rPr lang="en-US"/>
              <a:t>program is composed of a collection </a:t>
            </a:r>
            <a:r>
              <a:rPr lang="en-US" i="1"/>
              <a:t>objects that communicate with each other</a:t>
            </a: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p:txBody>
          <a:bodyPr/>
          <a:lstStyle/>
          <a:p>
            <a:pPr eaLnBrk="1" hangingPunct="1"/>
            <a:r>
              <a:rPr lang="en-US" smtClean="0"/>
              <a:t>JAVA Classes and Methods</a:t>
            </a:r>
          </a:p>
        </p:txBody>
      </p:sp>
      <p:sp>
        <p:nvSpPr>
          <p:cNvPr id="55299" name="Rectangle 3"/>
          <p:cNvSpPr>
            <a:spLocks noGrp="1" noChangeArrowheads="1"/>
          </p:cNvSpPr>
          <p:nvPr>
            <p:ph type="body" idx="1"/>
          </p:nvPr>
        </p:nvSpPr>
        <p:spPr>
          <a:xfrm>
            <a:off x="395536" y="1628800"/>
            <a:ext cx="8229600" cy="4530725"/>
          </a:xfrm>
        </p:spPr>
        <p:txBody>
          <a:bodyPr/>
          <a:lstStyle/>
          <a:p>
            <a:pPr eaLnBrk="1" hangingPunct="1"/>
            <a:r>
              <a:rPr lang="en-US" dirty="0" smtClean="0"/>
              <a:t>The General Form of a class</a:t>
            </a:r>
          </a:p>
          <a:p>
            <a:pPr eaLnBrk="1" hangingPunct="1"/>
            <a:r>
              <a:rPr lang="en-US" dirty="0" smtClean="0"/>
              <a:t>Constructor and Method Overloading</a:t>
            </a:r>
          </a:p>
          <a:p>
            <a:pPr eaLnBrk="1" hangingPunct="1"/>
            <a:r>
              <a:rPr lang="en-US" dirty="0" smtClean="0"/>
              <a:t>The new Operator</a:t>
            </a:r>
          </a:p>
          <a:p>
            <a:pPr eaLnBrk="1" hangingPunct="1"/>
            <a:r>
              <a:rPr lang="en-US" dirty="0" smtClean="0"/>
              <a:t>Garbage Collection</a:t>
            </a:r>
          </a:p>
          <a:p>
            <a:pPr eaLnBrk="1" hangingPunct="1"/>
            <a:r>
              <a:rPr lang="en-US" dirty="0" smtClean="0"/>
              <a:t>Finalize method</a:t>
            </a:r>
          </a:p>
          <a:p>
            <a:pPr eaLnBrk="1" hangingPunct="1"/>
            <a:r>
              <a:rPr lang="en-US" dirty="0" smtClean="0"/>
              <a:t>Command Line Arguments</a:t>
            </a:r>
          </a:p>
          <a:p>
            <a:pPr eaLnBrk="1" hangingPunct="1"/>
            <a:r>
              <a:rPr lang="en-US" dirty="0" smtClean="0"/>
              <a:t>The System Class</a:t>
            </a:r>
          </a:p>
        </p:txBody>
      </p:sp>
    </p:spTree>
  </p:cSld>
  <p:clrMapOvr>
    <a:masterClrMapping/>
  </p:clrMapOvr>
  <p:transition advTm="2160"/>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ext Box 2"/>
          <p:cNvSpPr txBox="1">
            <a:spLocks noChangeArrowheads="1"/>
          </p:cNvSpPr>
          <p:nvPr/>
        </p:nvSpPr>
        <p:spPr bwMode="auto">
          <a:xfrm>
            <a:off x="457200" y="304800"/>
            <a:ext cx="8229600" cy="457200"/>
          </a:xfrm>
          <a:prstGeom prst="rect">
            <a:avLst/>
          </a:prstGeom>
          <a:noFill/>
          <a:ln w="9525">
            <a:noFill/>
            <a:miter lim="800000"/>
            <a:headEnd/>
            <a:tailEnd/>
          </a:ln>
          <a:effectLst/>
        </p:spPr>
        <p:txBody>
          <a:bodyPr>
            <a:spAutoFit/>
          </a:bodyPr>
          <a:lstStyle/>
          <a:p>
            <a:pPr>
              <a:spcBef>
                <a:spcPct val="50000"/>
              </a:spcBef>
            </a:pPr>
            <a:r>
              <a:rPr lang="en-US" sz="2400">
                <a:solidFill>
                  <a:schemeClr val="accent1"/>
                </a:solidFill>
                <a:latin typeface="Times New Roman" pitchFamily="18" charset="0"/>
              </a:rPr>
              <a:t>The General Form of Class</a:t>
            </a:r>
          </a:p>
        </p:txBody>
      </p:sp>
      <p:sp>
        <p:nvSpPr>
          <p:cNvPr id="56323" name="Text Box 3"/>
          <p:cNvSpPr txBox="1">
            <a:spLocks noChangeArrowheads="1"/>
          </p:cNvSpPr>
          <p:nvPr/>
        </p:nvSpPr>
        <p:spPr bwMode="auto">
          <a:xfrm>
            <a:off x="533400" y="838200"/>
            <a:ext cx="8229600" cy="366713"/>
          </a:xfrm>
          <a:prstGeom prst="rect">
            <a:avLst/>
          </a:prstGeom>
          <a:noFill/>
          <a:ln w="9525">
            <a:noFill/>
            <a:miter lim="800000"/>
            <a:headEnd/>
            <a:tailEnd/>
          </a:ln>
          <a:effectLst/>
        </p:spPr>
        <p:txBody>
          <a:bodyPr>
            <a:spAutoFit/>
          </a:bodyPr>
          <a:lstStyle/>
          <a:p>
            <a:pPr>
              <a:spcBef>
                <a:spcPct val="50000"/>
              </a:spcBef>
            </a:pPr>
            <a:endParaRPr lang="en-US"/>
          </a:p>
        </p:txBody>
      </p:sp>
      <p:sp>
        <p:nvSpPr>
          <p:cNvPr id="56324" name="Text Box 4"/>
          <p:cNvSpPr txBox="1">
            <a:spLocks noChangeArrowheads="1"/>
          </p:cNvSpPr>
          <p:nvPr/>
        </p:nvSpPr>
        <p:spPr bwMode="auto">
          <a:xfrm>
            <a:off x="457200" y="609600"/>
            <a:ext cx="8305800" cy="6143625"/>
          </a:xfrm>
          <a:prstGeom prst="rect">
            <a:avLst/>
          </a:prstGeom>
          <a:noFill/>
          <a:ln w="9525">
            <a:noFill/>
            <a:miter lim="800000"/>
            <a:headEnd/>
            <a:tailEnd/>
          </a:ln>
          <a:effectLst/>
        </p:spPr>
        <p:txBody>
          <a:bodyPr>
            <a:spAutoFit/>
          </a:bodyPr>
          <a:lstStyle/>
          <a:p>
            <a:pPr>
              <a:spcBef>
                <a:spcPct val="50000"/>
              </a:spcBef>
            </a:pPr>
            <a:r>
              <a:rPr lang="en-US" dirty="0"/>
              <a:t>A class array contains three types of items : </a:t>
            </a:r>
            <a:r>
              <a:rPr lang="en-US" dirty="0" err="1"/>
              <a:t>variable,methods</a:t>
            </a:r>
            <a:r>
              <a:rPr lang="en-US" dirty="0"/>
              <a:t>, and constructors. Variable represent its state. Method provide the logic that constitutes the behavior defined by a class. The variable and methods can be both static and instance variable. Constructors initialize the state of a new instance of a class.</a:t>
            </a:r>
          </a:p>
          <a:p>
            <a:pPr>
              <a:spcBef>
                <a:spcPct val="50000"/>
              </a:spcBef>
            </a:pPr>
            <a:r>
              <a:rPr lang="en-US" dirty="0"/>
              <a:t>The Simplified form of a class is :</a:t>
            </a:r>
          </a:p>
          <a:p>
            <a:pPr>
              <a:spcBef>
                <a:spcPct val="50000"/>
              </a:spcBef>
            </a:pPr>
            <a:r>
              <a:rPr lang="en-US" dirty="0"/>
              <a:t>class </a:t>
            </a:r>
            <a:r>
              <a:rPr lang="en-US" dirty="0" err="1"/>
              <a:t>clsName</a:t>
            </a:r>
            <a:r>
              <a:rPr lang="en-US" dirty="0"/>
              <a:t> {</a:t>
            </a:r>
          </a:p>
          <a:p>
            <a:pPr>
              <a:spcBef>
                <a:spcPct val="50000"/>
              </a:spcBef>
            </a:pPr>
            <a:r>
              <a:rPr lang="en-US" dirty="0"/>
              <a:t>//instance variable declarations</a:t>
            </a:r>
          </a:p>
          <a:p>
            <a:pPr>
              <a:spcBef>
                <a:spcPct val="50000"/>
              </a:spcBef>
            </a:pPr>
            <a:r>
              <a:rPr lang="en-US" dirty="0"/>
              <a:t>type1 varName1=value1;</a:t>
            </a:r>
          </a:p>
          <a:p>
            <a:pPr>
              <a:spcBef>
                <a:spcPct val="50000"/>
              </a:spcBef>
            </a:pPr>
            <a:r>
              <a:rPr lang="en-US" dirty="0"/>
              <a:t>type2 varName2=value2;</a:t>
            </a:r>
          </a:p>
          <a:p>
            <a:pPr>
              <a:spcBef>
                <a:spcPct val="50000"/>
              </a:spcBef>
            </a:pPr>
            <a:r>
              <a:rPr lang="en-US" dirty="0"/>
              <a:t>…..</a:t>
            </a:r>
          </a:p>
          <a:p>
            <a:pPr>
              <a:spcBef>
                <a:spcPct val="50000"/>
              </a:spcBef>
            </a:pPr>
            <a:r>
              <a:rPr lang="en-US" dirty="0"/>
              <a:t>//constructor</a:t>
            </a:r>
          </a:p>
          <a:p>
            <a:pPr>
              <a:spcBef>
                <a:spcPct val="50000"/>
              </a:spcBef>
            </a:pPr>
            <a:r>
              <a:rPr lang="en-US" dirty="0" err="1"/>
              <a:t>clsName</a:t>
            </a:r>
            <a:r>
              <a:rPr lang="en-US" dirty="0"/>
              <a:t>(cparams1) {</a:t>
            </a:r>
          </a:p>
          <a:p>
            <a:pPr>
              <a:spcBef>
                <a:spcPct val="50000"/>
              </a:spcBef>
            </a:pPr>
            <a:r>
              <a:rPr lang="en-US" dirty="0"/>
              <a:t>// body of constructor</a:t>
            </a:r>
          </a:p>
          <a:p>
            <a:pPr>
              <a:spcBef>
                <a:spcPct val="50000"/>
              </a:spcBef>
            </a:pPr>
            <a:r>
              <a:rPr lang="en-US" dirty="0"/>
              <a:t>}</a:t>
            </a:r>
          </a:p>
          <a:p>
            <a:pPr>
              <a:spcBef>
                <a:spcPct val="50000"/>
              </a:spcBef>
            </a:pPr>
            <a:endParaRPr lang="en-US" dirty="0"/>
          </a:p>
          <a:p>
            <a:pPr>
              <a:spcBef>
                <a:spcPct val="50000"/>
              </a:spcBef>
            </a:pPr>
            <a:endParaRPr lang="en-US" dirty="0"/>
          </a:p>
        </p:txBody>
      </p:sp>
    </p:spTree>
  </p:cSld>
  <p:clrMapOvr>
    <a:masterClrMapping/>
  </p:clrMapOvr>
  <p:transition advTm="976"/>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JDK v/s JRE v/s JVM</a:t>
            </a:r>
            <a:endParaRPr lang="en-IN" dirty="0"/>
          </a:p>
        </p:txBody>
      </p:sp>
      <p:sp>
        <p:nvSpPr>
          <p:cNvPr id="3" name="Content Placeholder 2"/>
          <p:cNvSpPr>
            <a:spLocks noGrp="1"/>
          </p:cNvSpPr>
          <p:nvPr>
            <p:ph idx="1"/>
          </p:nvPr>
        </p:nvSpPr>
        <p:spPr>
          <a:xfrm>
            <a:off x="0" y="1775191"/>
            <a:ext cx="9144000" cy="4894169"/>
          </a:xfrm>
        </p:spPr>
        <p:txBody>
          <a:bodyPr>
            <a:normAutofit/>
          </a:bodyPr>
          <a:lstStyle/>
          <a:p>
            <a:r>
              <a:rPr lang="en-IN" sz="1600" b="1" dirty="0" smtClean="0"/>
              <a:t>JDK</a:t>
            </a:r>
          </a:p>
          <a:p>
            <a:pPr>
              <a:buNone/>
            </a:pPr>
            <a:r>
              <a:rPr lang="en-IN" sz="1600" dirty="0" smtClean="0"/>
              <a:t>	Java Development Kit is the core component of Java Environment and provides all the </a:t>
            </a:r>
            <a:r>
              <a:rPr lang="en-IN" sz="1600" b="1" dirty="0" smtClean="0"/>
              <a:t>tools, executables and binaries required to compile, debug and execute </a:t>
            </a:r>
            <a:r>
              <a:rPr lang="en-IN" sz="1600" dirty="0" smtClean="0"/>
              <a:t>a Java Program. JDK is a</a:t>
            </a:r>
            <a:r>
              <a:rPr lang="en-IN" sz="1600" b="1" dirty="0" smtClean="0"/>
              <a:t> platform specific software</a:t>
            </a:r>
            <a:r>
              <a:rPr lang="en-IN" sz="1600" dirty="0" smtClean="0"/>
              <a:t> and </a:t>
            </a:r>
            <a:r>
              <a:rPr lang="en-IN" sz="1600" dirty="0" err="1" smtClean="0"/>
              <a:t>thats</a:t>
            </a:r>
            <a:r>
              <a:rPr lang="en-IN" sz="1600" dirty="0" smtClean="0"/>
              <a:t> why we have separate installers for Windows, Mac and Unix systems. We can say that JDK is superset of JRE since it contains JRE with Java compiler, debugger and core classes. Current version of JDK is 1.9 also known as Java 9</a:t>
            </a:r>
          </a:p>
          <a:p>
            <a:r>
              <a:rPr lang="en-IN" sz="1600" b="1" dirty="0" smtClean="0"/>
              <a:t>JVM</a:t>
            </a:r>
          </a:p>
          <a:p>
            <a:pPr>
              <a:buNone/>
            </a:pPr>
            <a:r>
              <a:rPr lang="en-IN" sz="1600" dirty="0" smtClean="0"/>
              <a:t>	JVM is the heart of java programming language. When we run a program, JVM is responsible to </a:t>
            </a:r>
            <a:r>
              <a:rPr lang="en-IN" sz="1600" b="1" dirty="0" smtClean="0"/>
              <a:t>converting Byte code to the machine specific code</a:t>
            </a:r>
            <a:r>
              <a:rPr lang="en-IN" sz="1600" dirty="0" smtClean="0"/>
              <a:t>. JVM is also </a:t>
            </a:r>
            <a:r>
              <a:rPr lang="en-IN" sz="1600" b="1" dirty="0" smtClean="0"/>
              <a:t>platform dependent </a:t>
            </a:r>
            <a:r>
              <a:rPr lang="en-IN" sz="1600" dirty="0" smtClean="0"/>
              <a:t>and provides </a:t>
            </a:r>
            <a:r>
              <a:rPr lang="en-IN" sz="1600" dirty="0" smtClean="0">
                <a:hlinkClick r:id="rId2"/>
              </a:rPr>
              <a:t>core java</a:t>
            </a:r>
            <a:r>
              <a:rPr lang="en-IN" sz="1600" dirty="0" smtClean="0"/>
              <a:t> functions like </a:t>
            </a:r>
            <a:r>
              <a:rPr lang="en-IN" sz="1600" b="1" dirty="0" smtClean="0"/>
              <a:t>memory management, garbage collection, security </a:t>
            </a:r>
            <a:r>
              <a:rPr lang="en-IN" sz="1600" dirty="0" smtClean="0"/>
              <a:t>etc. JVM is customizable and we can use java options to customize it, for example allocating minimum and maximum memory to JVM. JVM is called </a:t>
            </a:r>
            <a:r>
              <a:rPr lang="en-IN" sz="1600" b="1" i="1" dirty="0" smtClean="0"/>
              <a:t>virtual</a:t>
            </a:r>
            <a:r>
              <a:rPr lang="en-IN" sz="1600" dirty="0" smtClean="0"/>
              <a:t> because it provides a interface that does not depend on the underlying operating system and machine hardware. This independence from hardware and operating system is what makes java program write-once run-anywhere.</a:t>
            </a:r>
          </a:p>
          <a:p>
            <a:r>
              <a:rPr lang="en-IN" sz="1600" dirty="0" smtClean="0"/>
              <a:t>.</a:t>
            </a:r>
            <a:r>
              <a:rPr lang="en-IN" sz="1600" b="1" dirty="0" smtClean="0"/>
              <a:t> JRE</a:t>
            </a:r>
          </a:p>
          <a:p>
            <a:pPr>
              <a:buNone/>
            </a:pPr>
            <a:r>
              <a:rPr lang="en-IN" sz="1600" dirty="0" smtClean="0"/>
              <a:t>	JRE is the implementation of JVM, it provides platform to execute java programs. JRE consists of </a:t>
            </a:r>
            <a:r>
              <a:rPr lang="en-IN" sz="1600" b="1" dirty="0" smtClean="0"/>
              <a:t>JVM and java binaries and other classes to execute any program</a:t>
            </a:r>
            <a:r>
              <a:rPr lang="en-IN" sz="1600" dirty="0" smtClean="0"/>
              <a:t> successfully. JRE doesn’t contain any development tools like java compiler, debugger etc. If you want to execute any java program, you should have JRE installed but we don’t need JDK for running any java program.</a:t>
            </a:r>
          </a:p>
          <a:p>
            <a:endParaRPr lang="en-IN" sz="1600" dirty="0" smtClean="0"/>
          </a:p>
          <a:p>
            <a:endParaRPr lang="en-IN" sz="1600"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ext Box 2"/>
          <p:cNvSpPr txBox="1">
            <a:spLocks noChangeArrowheads="1"/>
          </p:cNvSpPr>
          <p:nvPr/>
        </p:nvSpPr>
        <p:spPr bwMode="auto">
          <a:xfrm>
            <a:off x="457200" y="381000"/>
            <a:ext cx="8382000" cy="5730875"/>
          </a:xfrm>
          <a:prstGeom prst="rect">
            <a:avLst/>
          </a:prstGeom>
          <a:noFill/>
          <a:ln w="9525">
            <a:noFill/>
            <a:miter lim="800000"/>
            <a:headEnd/>
            <a:tailEnd/>
          </a:ln>
          <a:effectLst/>
        </p:spPr>
        <p:txBody>
          <a:bodyPr>
            <a:spAutoFit/>
          </a:bodyPr>
          <a:lstStyle/>
          <a:p>
            <a:pPr>
              <a:spcBef>
                <a:spcPct val="50000"/>
              </a:spcBef>
            </a:pPr>
            <a:r>
              <a:rPr lang="en-US"/>
              <a:t>clsName(cparamsN) {</a:t>
            </a:r>
          </a:p>
          <a:p>
            <a:pPr>
              <a:spcBef>
                <a:spcPct val="50000"/>
              </a:spcBef>
            </a:pPr>
            <a:r>
              <a:rPr lang="en-US"/>
              <a:t>//body of constructor</a:t>
            </a:r>
          </a:p>
          <a:p>
            <a:pPr>
              <a:spcBef>
                <a:spcPct val="50000"/>
              </a:spcBef>
            </a:pPr>
            <a:r>
              <a:rPr lang="en-US"/>
              <a:t>}</a:t>
            </a:r>
          </a:p>
          <a:p>
            <a:pPr>
              <a:spcBef>
                <a:spcPct val="50000"/>
              </a:spcBef>
            </a:pPr>
            <a:r>
              <a:rPr lang="en-US"/>
              <a:t>…</a:t>
            </a:r>
          </a:p>
          <a:p>
            <a:pPr>
              <a:spcBef>
                <a:spcPct val="50000"/>
              </a:spcBef>
            </a:pPr>
            <a:r>
              <a:rPr lang="en-US"/>
              <a:t>//methods</a:t>
            </a:r>
          </a:p>
          <a:p>
            <a:pPr>
              <a:spcBef>
                <a:spcPct val="50000"/>
              </a:spcBef>
            </a:pPr>
            <a:r>
              <a:rPr lang="en-US"/>
              <a:t>rtype1 mthName(mparams1) {</a:t>
            </a:r>
          </a:p>
          <a:p>
            <a:pPr>
              <a:spcBef>
                <a:spcPct val="50000"/>
              </a:spcBef>
            </a:pPr>
            <a:r>
              <a:rPr lang="en-US"/>
              <a:t>//body of method</a:t>
            </a:r>
          </a:p>
          <a:p>
            <a:pPr>
              <a:spcBef>
                <a:spcPct val="50000"/>
              </a:spcBef>
            </a:pPr>
            <a:r>
              <a:rPr lang="en-US"/>
              <a:t>}</a:t>
            </a:r>
          </a:p>
          <a:p>
            <a:pPr>
              <a:spcBef>
                <a:spcPct val="50000"/>
              </a:spcBef>
            </a:pPr>
            <a:r>
              <a:rPr lang="en-US"/>
              <a:t>…..</a:t>
            </a:r>
          </a:p>
          <a:p>
            <a:pPr>
              <a:spcBef>
                <a:spcPct val="50000"/>
              </a:spcBef>
            </a:pPr>
            <a:r>
              <a:rPr lang="en-US"/>
              <a:t>}</a:t>
            </a:r>
          </a:p>
          <a:p>
            <a:pPr>
              <a:spcBef>
                <a:spcPct val="50000"/>
              </a:spcBef>
            </a:pPr>
            <a:r>
              <a:rPr lang="en-US"/>
              <a:t>}</a:t>
            </a:r>
          </a:p>
          <a:p>
            <a:pPr>
              <a:spcBef>
                <a:spcPct val="50000"/>
              </a:spcBef>
            </a:pPr>
            <a:r>
              <a:rPr lang="en-US"/>
              <a:t>The keyword class indicates that a class named clsName is being declared. This name must follow the Java naming convention for identifiers. The instance Variables named varName1 through varNameN included using the normal variable declaration syntax. Each variable must be assigned a type shown as</a:t>
            </a:r>
          </a:p>
        </p:txBody>
      </p:sp>
    </p:spTree>
  </p:cSld>
  <p:clrMapOvr>
    <a:masterClrMapping/>
  </p:clrMapOvr>
  <p:transition advTm="1376"/>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ChangeArrowheads="1"/>
          </p:cNvSpPr>
          <p:nvPr/>
        </p:nvSpPr>
        <p:spPr bwMode="auto">
          <a:xfrm>
            <a:off x="381000" y="228600"/>
            <a:ext cx="8578850" cy="6138863"/>
          </a:xfrm>
          <a:prstGeom prst="rect">
            <a:avLst/>
          </a:prstGeom>
          <a:noFill/>
          <a:ln w="9525">
            <a:noFill/>
            <a:miter lim="800000"/>
            <a:headEnd/>
            <a:tailEnd/>
          </a:ln>
          <a:effectLst/>
        </p:spPr>
        <p:txBody>
          <a:bodyPr>
            <a:spAutoFit/>
          </a:bodyPr>
          <a:lstStyle/>
          <a:p>
            <a:pPr>
              <a:spcBef>
                <a:spcPct val="50000"/>
              </a:spcBef>
            </a:pPr>
            <a:r>
              <a:rPr lang="en-US"/>
              <a:t>type1 through typeN and may be initialized to value shown as value1 through valueN.</a:t>
            </a:r>
          </a:p>
          <a:p>
            <a:pPr>
              <a:spcBef>
                <a:spcPct val="50000"/>
              </a:spcBef>
            </a:pPr>
            <a:r>
              <a:rPr lang="en-US"/>
              <a:t>Constructors always have the same name as the class. They do not have return values.</a:t>
            </a:r>
          </a:p>
          <a:p>
            <a:pPr>
              <a:spcBef>
                <a:spcPct val="50000"/>
              </a:spcBef>
            </a:pPr>
            <a:r>
              <a:rPr lang="en-US"/>
              <a:t>Method named mthName1 through mthNameN can be included. The return type of the methods are rType1 through rtypeN, and their Optional Parameter lists are mparams1 through mparamsN.</a:t>
            </a:r>
          </a:p>
          <a:p>
            <a:pPr>
              <a:spcBef>
                <a:spcPct val="50000"/>
              </a:spcBef>
            </a:pPr>
            <a:r>
              <a:rPr lang="en-US" b="1"/>
              <a:t>Constructors</a:t>
            </a:r>
          </a:p>
          <a:p>
            <a:pPr>
              <a:spcBef>
                <a:spcPct val="50000"/>
              </a:spcBef>
            </a:pPr>
            <a:r>
              <a:rPr lang="en-US"/>
              <a:t>Often an object will require some form of initialization when it is created. To accommodate this, Java allows you to define constructor for your classes. A Constructor is a special method that creates and initializes an object of a particular class. It has the same name as its class and may accept arguments. Constructor does not have a return type. Instead, a constructor returns a reference to the object that it creates. </a:t>
            </a:r>
          </a:p>
          <a:p>
            <a:pPr>
              <a:spcBef>
                <a:spcPct val="50000"/>
              </a:spcBef>
            </a:pPr>
            <a:r>
              <a:rPr lang="en-US" b="1"/>
              <a:t>Constructor Overloading</a:t>
            </a:r>
          </a:p>
          <a:p>
            <a:pPr>
              <a:spcBef>
                <a:spcPct val="50000"/>
              </a:spcBef>
            </a:pPr>
            <a:r>
              <a:rPr lang="en-US"/>
              <a:t>A class may have several constructors. This feature is called constructor overloading. When constructors are overloaded each is still called by the name of its class. However it must have a different parameter list. i.e. Signature of each constructor must differ.</a:t>
            </a:r>
          </a:p>
        </p:txBody>
      </p:sp>
    </p:spTree>
  </p:cSld>
  <p:clrMapOvr>
    <a:masterClrMapping/>
  </p:clrMapOvr>
  <p:transition advTm="1680"/>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Text Box 2"/>
          <p:cNvSpPr txBox="1">
            <a:spLocks noChangeArrowheads="1"/>
          </p:cNvSpPr>
          <p:nvPr/>
        </p:nvSpPr>
        <p:spPr bwMode="auto">
          <a:xfrm>
            <a:off x="533400" y="457200"/>
            <a:ext cx="8153400" cy="366713"/>
          </a:xfrm>
          <a:prstGeom prst="rect">
            <a:avLst/>
          </a:prstGeom>
          <a:noFill/>
          <a:ln w="9525">
            <a:noFill/>
            <a:miter lim="800000"/>
            <a:headEnd/>
            <a:tailEnd/>
          </a:ln>
          <a:effectLst/>
        </p:spPr>
        <p:txBody>
          <a:bodyPr>
            <a:spAutoFit/>
          </a:bodyPr>
          <a:lstStyle/>
          <a:p>
            <a:pPr>
              <a:spcBef>
                <a:spcPct val="50000"/>
              </a:spcBef>
            </a:pPr>
            <a:endParaRPr lang="en-US"/>
          </a:p>
        </p:txBody>
      </p:sp>
      <p:sp>
        <p:nvSpPr>
          <p:cNvPr id="59395" name="Rectangle 3"/>
          <p:cNvSpPr>
            <a:spLocks noChangeArrowheads="1"/>
          </p:cNvSpPr>
          <p:nvPr/>
        </p:nvSpPr>
        <p:spPr bwMode="auto">
          <a:xfrm>
            <a:off x="457200" y="228600"/>
            <a:ext cx="8534400" cy="5448300"/>
          </a:xfrm>
          <a:prstGeom prst="rect">
            <a:avLst/>
          </a:prstGeom>
          <a:noFill/>
          <a:ln w="9525">
            <a:noFill/>
            <a:miter lim="800000"/>
            <a:headEnd/>
            <a:tailEnd/>
          </a:ln>
          <a:effectLst/>
        </p:spPr>
        <p:txBody>
          <a:bodyPr>
            <a:spAutoFit/>
          </a:bodyPr>
          <a:lstStyle/>
          <a:p>
            <a:endParaRPr lang="en-US"/>
          </a:p>
          <a:p>
            <a:r>
              <a:rPr lang="en-US" b="1"/>
              <a:t>Method Overloading</a:t>
            </a:r>
          </a:p>
          <a:p>
            <a:r>
              <a:rPr lang="en-US"/>
              <a:t>Like Constructor, method can also be overloaded. This occurs when two or more methods have the same name but different signature. Recall that the signature of a method is a combination of its name and the sequence of the parameter types. </a:t>
            </a:r>
          </a:p>
          <a:p>
            <a:pPr algn="just">
              <a:spcBef>
                <a:spcPct val="50000"/>
              </a:spcBef>
            </a:pPr>
            <a:r>
              <a:rPr lang="en-US"/>
              <a:t>Method Overloading allows you to use the same name for a group of methods that basically have the same purpose. The println() is an good example of this concept. It has so many Overloaded forms.Each of these accepts one argument of a different type. Another advantage of method overloading is that it provides an easy way to handle default parameter values. </a:t>
            </a:r>
          </a:p>
          <a:p>
            <a:r>
              <a:rPr lang="en-US" b="1"/>
              <a:t>The New Operator</a:t>
            </a:r>
          </a:p>
          <a:p>
            <a:r>
              <a:rPr lang="en-US"/>
              <a:t>Objects are created using the new operator. The new Operator creates an instance of a class. It is invoked as follows :</a:t>
            </a:r>
          </a:p>
          <a:p>
            <a:r>
              <a:rPr lang="en-US"/>
              <a:t>clsName obhRef=new clsName(args);</a:t>
            </a:r>
          </a:p>
          <a:p>
            <a:r>
              <a:rPr lang="en-US"/>
              <a:t>Here, clsName is the name of the class to instantiated. (Instantiated means to create an instance.) A reference to the new object is assigned to a variable named objRef. Notice the expression immediately to the right of the keyword new. This is known as constructor. A constructor creates an instance of the class. It has the same name as the class and may optionally have an argument list args.</a:t>
            </a:r>
          </a:p>
        </p:txBody>
      </p:sp>
    </p:spTree>
  </p:cSld>
  <p:clrMapOvr>
    <a:masterClrMapping/>
  </p:clrMapOvr>
  <p:transition advTm="2160"/>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1524000" y="2194560"/>
          <a:ext cx="6096000" cy="2468880"/>
        </p:xfrm>
        <a:graphic>
          <a:graphicData uri="http://schemas.openxmlformats.org/drawingml/2006/table">
            <a:tbl>
              <a:tblPr/>
              <a:tblGrid>
                <a:gridCol w="1219200"/>
                <a:gridCol w="1219200"/>
                <a:gridCol w="1219200"/>
                <a:gridCol w="1219200"/>
                <a:gridCol w="1219200"/>
              </a:tblGrid>
              <a:tr h="0">
                <a:tc gridSpan="5">
                  <a:txBody>
                    <a:bodyPr/>
                    <a:lstStyle/>
                    <a:p>
                      <a:r>
                        <a:rPr lang="en-IN">
                          <a:latin typeface="Arial"/>
                        </a:rPr>
                        <a:t>Access Levels</a:t>
                      </a:r>
                    </a:p>
                  </a:txBody>
                  <a:tcPr anchor="ct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r>
              <a:tr h="0">
                <a:tc>
                  <a:txBody>
                    <a:bodyPr/>
                    <a:lstStyle/>
                    <a:p>
                      <a:r>
                        <a:rPr lang="en-IN">
                          <a:latin typeface="Arial"/>
                        </a:rPr>
                        <a:t>Modifier</a:t>
                      </a:r>
                    </a:p>
                  </a:txBody>
                  <a:tcPr anchor="ctr">
                    <a:lnL>
                      <a:noFill/>
                    </a:lnL>
                    <a:lnR>
                      <a:noFill/>
                    </a:lnR>
                    <a:lnB>
                      <a:noFill/>
                    </a:lnB>
                  </a:tcPr>
                </a:tc>
                <a:tc>
                  <a:txBody>
                    <a:bodyPr/>
                    <a:lstStyle/>
                    <a:p>
                      <a:r>
                        <a:rPr lang="en-IN">
                          <a:latin typeface="Arial"/>
                        </a:rPr>
                        <a:t>Class</a:t>
                      </a:r>
                    </a:p>
                  </a:txBody>
                  <a:tcPr anchor="ctr">
                    <a:lnL>
                      <a:noFill/>
                    </a:lnL>
                    <a:lnR>
                      <a:noFill/>
                    </a:lnR>
                    <a:lnT>
                      <a:noFill/>
                    </a:lnT>
                    <a:lnB>
                      <a:noFill/>
                    </a:lnB>
                  </a:tcPr>
                </a:tc>
                <a:tc>
                  <a:txBody>
                    <a:bodyPr/>
                    <a:lstStyle/>
                    <a:p>
                      <a:r>
                        <a:rPr lang="en-IN">
                          <a:latin typeface="Arial"/>
                        </a:rPr>
                        <a:t>Package</a:t>
                      </a:r>
                    </a:p>
                  </a:txBody>
                  <a:tcPr anchor="ctr">
                    <a:lnL>
                      <a:noFill/>
                    </a:lnL>
                    <a:lnR>
                      <a:noFill/>
                    </a:lnR>
                    <a:lnT>
                      <a:noFill/>
                    </a:lnT>
                    <a:lnB>
                      <a:noFill/>
                    </a:lnB>
                  </a:tcPr>
                </a:tc>
                <a:tc>
                  <a:txBody>
                    <a:bodyPr/>
                    <a:lstStyle/>
                    <a:p>
                      <a:r>
                        <a:rPr lang="en-IN">
                          <a:latin typeface="Arial"/>
                        </a:rPr>
                        <a:t>Subclass</a:t>
                      </a:r>
                    </a:p>
                  </a:txBody>
                  <a:tcPr anchor="ctr">
                    <a:lnL>
                      <a:noFill/>
                    </a:lnL>
                    <a:lnR>
                      <a:noFill/>
                    </a:lnR>
                    <a:lnT>
                      <a:noFill/>
                    </a:lnT>
                    <a:lnB>
                      <a:noFill/>
                    </a:lnB>
                  </a:tcPr>
                </a:tc>
                <a:tc>
                  <a:txBody>
                    <a:bodyPr/>
                    <a:lstStyle/>
                    <a:p>
                      <a:r>
                        <a:rPr lang="en-IN">
                          <a:latin typeface="Arial"/>
                        </a:rPr>
                        <a:t>World</a:t>
                      </a:r>
                    </a:p>
                  </a:txBody>
                  <a:tcPr anchor="ctr">
                    <a:lnL>
                      <a:noFill/>
                    </a:lnL>
                    <a:lnR>
                      <a:noFill/>
                    </a:lnR>
                    <a:lnT>
                      <a:noFill/>
                    </a:lnT>
                    <a:lnB>
                      <a:noFill/>
                    </a:lnB>
                  </a:tcPr>
                </a:tc>
              </a:tr>
              <a:tr h="0">
                <a:tc>
                  <a:txBody>
                    <a:bodyPr/>
                    <a:lstStyle/>
                    <a:p>
                      <a:r>
                        <a:rPr lang="en-IN">
                          <a:latin typeface="Arial"/>
                        </a:rPr>
                        <a:t>public</a:t>
                      </a:r>
                    </a:p>
                  </a:txBody>
                  <a:tcPr anchor="ctr">
                    <a:lnL>
                      <a:noFill/>
                    </a:lnL>
                    <a:lnR>
                      <a:noFill/>
                    </a:lnR>
                    <a:lnT>
                      <a:noFill/>
                    </a:lnT>
                    <a:lnB>
                      <a:noFill/>
                    </a:lnB>
                  </a:tcPr>
                </a:tc>
                <a:tc>
                  <a:txBody>
                    <a:bodyPr/>
                    <a:lstStyle/>
                    <a:p>
                      <a:r>
                        <a:rPr lang="en-IN">
                          <a:latin typeface="Arial"/>
                        </a:rPr>
                        <a:t>Y</a:t>
                      </a:r>
                    </a:p>
                  </a:txBody>
                  <a:tcPr anchor="ctr">
                    <a:lnL>
                      <a:noFill/>
                    </a:lnL>
                    <a:lnR>
                      <a:noFill/>
                    </a:lnR>
                    <a:lnT>
                      <a:noFill/>
                    </a:lnT>
                    <a:lnB>
                      <a:noFill/>
                    </a:lnB>
                  </a:tcPr>
                </a:tc>
                <a:tc>
                  <a:txBody>
                    <a:bodyPr/>
                    <a:lstStyle/>
                    <a:p>
                      <a:r>
                        <a:rPr lang="en-IN">
                          <a:latin typeface="Arial"/>
                        </a:rPr>
                        <a:t>Y</a:t>
                      </a:r>
                    </a:p>
                  </a:txBody>
                  <a:tcPr anchor="ctr">
                    <a:lnL>
                      <a:noFill/>
                    </a:lnL>
                    <a:lnR>
                      <a:noFill/>
                    </a:lnR>
                    <a:lnT>
                      <a:noFill/>
                    </a:lnT>
                    <a:lnB>
                      <a:noFill/>
                    </a:lnB>
                  </a:tcPr>
                </a:tc>
                <a:tc>
                  <a:txBody>
                    <a:bodyPr/>
                    <a:lstStyle/>
                    <a:p>
                      <a:r>
                        <a:rPr lang="en-IN">
                          <a:latin typeface="Arial"/>
                        </a:rPr>
                        <a:t>Y</a:t>
                      </a:r>
                    </a:p>
                  </a:txBody>
                  <a:tcPr anchor="ctr">
                    <a:lnL>
                      <a:noFill/>
                    </a:lnL>
                    <a:lnR>
                      <a:noFill/>
                    </a:lnR>
                    <a:lnT>
                      <a:noFill/>
                    </a:lnT>
                    <a:lnB>
                      <a:noFill/>
                    </a:lnB>
                  </a:tcPr>
                </a:tc>
                <a:tc>
                  <a:txBody>
                    <a:bodyPr/>
                    <a:lstStyle/>
                    <a:p>
                      <a:r>
                        <a:rPr lang="en-IN">
                          <a:latin typeface="Arial"/>
                        </a:rPr>
                        <a:t>Y</a:t>
                      </a:r>
                    </a:p>
                  </a:txBody>
                  <a:tcPr anchor="ctr">
                    <a:lnL>
                      <a:noFill/>
                    </a:lnL>
                    <a:lnR>
                      <a:noFill/>
                    </a:lnR>
                    <a:lnT>
                      <a:noFill/>
                    </a:lnT>
                    <a:lnB>
                      <a:noFill/>
                    </a:lnB>
                  </a:tcPr>
                </a:tc>
              </a:tr>
              <a:tr h="0">
                <a:tc>
                  <a:txBody>
                    <a:bodyPr/>
                    <a:lstStyle/>
                    <a:p>
                      <a:r>
                        <a:rPr lang="en-IN">
                          <a:latin typeface="Arial"/>
                        </a:rPr>
                        <a:t>protected</a:t>
                      </a:r>
                    </a:p>
                  </a:txBody>
                  <a:tcPr anchor="ctr">
                    <a:lnL>
                      <a:noFill/>
                    </a:lnL>
                    <a:lnR>
                      <a:noFill/>
                    </a:lnR>
                    <a:lnT>
                      <a:noFill/>
                    </a:lnT>
                    <a:lnB>
                      <a:noFill/>
                    </a:lnB>
                  </a:tcPr>
                </a:tc>
                <a:tc>
                  <a:txBody>
                    <a:bodyPr/>
                    <a:lstStyle/>
                    <a:p>
                      <a:r>
                        <a:rPr lang="en-IN">
                          <a:latin typeface="Arial"/>
                        </a:rPr>
                        <a:t>Y</a:t>
                      </a:r>
                    </a:p>
                  </a:txBody>
                  <a:tcPr anchor="ctr">
                    <a:lnL>
                      <a:noFill/>
                    </a:lnL>
                    <a:lnR>
                      <a:noFill/>
                    </a:lnR>
                    <a:lnT>
                      <a:noFill/>
                    </a:lnT>
                    <a:lnB>
                      <a:noFill/>
                    </a:lnB>
                  </a:tcPr>
                </a:tc>
                <a:tc>
                  <a:txBody>
                    <a:bodyPr/>
                    <a:lstStyle/>
                    <a:p>
                      <a:r>
                        <a:rPr lang="en-IN">
                          <a:latin typeface="Arial"/>
                        </a:rPr>
                        <a:t>Y</a:t>
                      </a:r>
                    </a:p>
                  </a:txBody>
                  <a:tcPr anchor="ctr">
                    <a:lnL>
                      <a:noFill/>
                    </a:lnL>
                    <a:lnR>
                      <a:noFill/>
                    </a:lnR>
                    <a:lnT>
                      <a:noFill/>
                    </a:lnT>
                    <a:lnB>
                      <a:noFill/>
                    </a:lnB>
                  </a:tcPr>
                </a:tc>
                <a:tc>
                  <a:txBody>
                    <a:bodyPr/>
                    <a:lstStyle/>
                    <a:p>
                      <a:r>
                        <a:rPr lang="en-IN">
                          <a:latin typeface="Arial"/>
                        </a:rPr>
                        <a:t>Y</a:t>
                      </a:r>
                    </a:p>
                  </a:txBody>
                  <a:tcPr anchor="ctr">
                    <a:lnL>
                      <a:noFill/>
                    </a:lnL>
                    <a:lnR>
                      <a:noFill/>
                    </a:lnR>
                    <a:lnT>
                      <a:noFill/>
                    </a:lnT>
                    <a:lnB>
                      <a:noFill/>
                    </a:lnB>
                  </a:tcPr>
                </a:tc>
                <a:tc>
                  <a:txBody>
                    <a:bodyPr/>
                    <a:lstStyle/>
                    <a:p>
                      <a:r>
                        <a:rPr lang="en-IN">
                          <a:latin typeface="Arial"/>
                        </a:rPr>
                        <a:t>N</a:t>
                      </a:r>
                    </a:p>
                  </a:txBody>
                  <a:tcPr anchor="ctr">
                    <a:lnL>
                      <a:noFill/>
                    </a:lnL>
                    <a:lnR>
                      <a:noFill/>
                    </a:lnR>
                    <a:lnT>
                      <a:noFill/>
                    </a:lnT>
                    <a:lnB>
                      <a:noFill/>
                    </a:lnB>
                  </a:tcPr>
                </a:tc>
              </a:tr>
              <a:tr h="0">
                <a:tc>
                  <a:txBody>
                    <a:bodyPr/>
                    <a:lstStyle/>
                    <a:p>
                      <a:r>
                        <a:rPr lang="en-IN" i="1">
                          <a:latin typeface="Arial"/>
                        </a:rPr>
                        <a:t>no modifier</a:t>
                      </a:r>
                    </a:p>
                  </a:txBody>
                  <a:tcPr anchor="ctr">
                    <a:lnL>
                      <a:noFill/>
                    </a:lnL>
                    <a:lnR>
                      <a:noFill/>
                    </a:lnR>
                    <a:lnT>
                      <a:noFill/>
                    </a:lnT>
                    <a:lnB>
                      <a:noFill/>
                    </a:lnB>
                  </a:tcPr>
                </a:tc>
                <a:tc>
                  <a:txBody>
                    <a:bodyPr/>
                    <a:lstStyle/>
                    <a:p>
                      <a:r>
                        <a:rPr lang="en-IN">
                          <a:latin typeface="Arial"/>
                        </a:rPr>
                        <a:t>Y</a:t>
                      </a:r>
                    </a:p>
                  </a:txBody>
                  <a:tcPr anchor="ctr">
                    <a:lnL>
                      <a:noFill/>
                    </a:lnL>
                    <a:lnR>
                      <a:noFill/>
                    </a:lnR>
                    <a:lnT>
                      <a:noFill/>
                    </a:lnT>
                    <a:lnB>
                      <a:noFill/>
                    </a:lnB>
                  </a:tcPr>
                </a:tc>
                <a:tc>
                  <a:txBody>
                    <a:bodyPr/>
                    <a:lstStyle/>
                    <a:p>
                      <a:r>
                        <a:rPr lang="en-IN">
                          <a:latin typeface="Arial"/>
                        </a:rPr>
                        <a:t>Y</a:t>
                      </a:r>
                    </a:p>
                  </a:txBody>
                  <a:tcPr anchor="ctr">
                    <a:lnL>
                      <a:noFill/>
                    </a:lnL>
                    <a:lnR>
                      <a:noFill/>
                    </a:lnR>
                    <a:lnT>
                      <a:noFill/>
                    </a:lnT>
                    <a:lnB>
                      <a:noFill/>
                    </a:lnB>
                  </a:tcPr>
                </a:tc>
                <a:tc>
                  <a:txBody>
                    <a:bodyPr/>
                    <a:lstStyle/>
                    <a:p>
                      <a:r>
                        <a:rPr lang="en-IN">
                          <a:latin typeface="Arial"/>
                        </a:rPr>
                        <a:t>N</a:t>
                      </a:r>
                    </a:p>
                  </a:txBody>
                  <a:tcPr anchor="ctr">
                    <a:lnL>
                      <a:noFill/>
                    </a:lnL>
                    <a:lnR>
                      <a:noFill/>
                    </a:lnR>
                    <a:lnT>
                      <a:noFill/>
                    </a:lnT>
                    <a:lnB>
                      <a:noFill/>
                    </a:lnB>
                  </a:tcPr>
                </a:tc>
                <a:tc>
                  <a:txBody>
                    <a:bodyPr/>
                    <a:lstStyle/>
                    <a:p>
                      <a:r>
                        <a:rPr lang="en-IN">
                          <a:latin typeface="Arial"/>
                        </a:rPr>
                        <a:t>N</a:t>
                      </a:r>
                    </a:p>
                  </a:txBody>
                  <a:tcPr anchor="ctr">
                    <a:lnL>
                      <a:noFill/>
                    </a:lnL>
                    <a:lnR>
                      <a:noFill/>
                    </a:lnR>
                    <a:lnT>
                      <a:noFill/>
                    </a:lnT>
                    <a:lnB>
                      <a:noFill/>
                    </a:lnB>
                  </a:tcPr>
                </a:tc>
              </a:tr>
              <a:tr h="0">
                <a:tc>
                  <a:txBody>
                    <a:bodyPr/>
                    <a:lstStyle/>
                    <a:p>
                      <a:r>
                        <a:rPr lang="en-IN">
                          <a:latin typeface="Arial"/>
                        </a:rPr>
                        <a:t>private</a:t>
                      </a:r>
                    </a:p>
                  </a:txBody>
                  <a:tcPr anchor="ctr">
                    <a:lnL>
                      <a:noFill/>
                    </a:lnL>
                    <a:lnR>
                      <a:noFill/>
                    </a:lnR>
                    <a:lnT>
                      <a:noFill/>
                    </a:lnT>
                    <a:lnB>
                      <a:noFill/>
                    </a:lnB>
                  </a:tcPr>
                </a:tc>
                <a:tc>
                  <a:txBody>
                    <a:bodyPr/>
                    <a:lstStyle/>
                    <a:p>
                      <a:r>
                        <a:rPr lang="en-IN">
                          <a:latin typeface="Arial"/>
                        </a:rPr>
                        <a:t>Y</a:t>
                      </a:r>
                    </a:p>
                  </a:txBody>
                  <a:tcPr anchor="ctr">
                    <a:lnL>
                      <a:noFill/>
                    </a:lnL>
                    <a:lnR>
                      <a:noFill/>
                    </a:lnR>
                    <a:lnT>
                      <a:noFill/>
                    </a:lnT>
                    <a:lnB>
                      <a:noFill/>
                    </a:lnB>
                  </a:tcPr>
                </a:tc>
                <a:tc>
                  <a:txBody>
                    <a:bodyPr/>
                    <a:lstStyle/>
                    <a:p>
                      <a:r>
                        <a:rPr lang="en-IN">
                          <a:latin typeface="Arial"/>
                        </a:rPr>
                        <a:t>N</a:t>
                      </a:r>
                    </a:p>
                  </a:txBody>
                  <a:tcPr anchor="ctr">
                    <a:lnL>
                      <a:noFill/>
                    </a:lnL>
                    <a:lnR>
                      <a:noFill/>
                    </a:lnR>
                    <a:lnT>
                      <a:noFill/>
                    </a:lnT>
                    <a:lnB>
                      <a:noFill/>
                    </a:lnB>
                  </a:tcPr>
                </a:tc>
                <a:tc>
                  <a:txBody>
                    <a:bodyPr/>
                    <a:lstStyle/>
                    <a:p>
                      <a:r>
                        <a:rPr lang="en-IN">
                          <a:latin typeface="Arial"/>
                        </a:rPr>
                        <a:t>N</a:t>
                      </a:r>
                    </a:p>
                  </a:txBody>
                  <a:tcPr anchor="ctr">
                    <a:lnL>
                      <a:noFill/>
                    </a:lnL>
                    <a:lnR>
                      <a:noFill/>
                    </a:lnR>
                    <a:lnT>
                      <a:noFill/>
                    </a:lnT>
                    <a:lnB>
                      <a:noFill/>
                    </a:lnB>
                  </a:tcPr>
                </a:tc>
                <a:tc>
                  <a:txBody>
                    <a:bodyPr/>
                    <a:lstStyle/>
                    <a:p>
                      <a:r>
                        <a:rPr lang="en-IN" dirty="0">
                          <a:latin typeface="Arial"/>
                        </a:rPr>
                        <a:t>N</a:t>
                      </a:r>
                    </a:p>
                  </a:txBody>
                  <a:tcPr anchor="ctr">
                    <a:lnL>
                      <a:noFill/>
                    </a:lnL>
                    <a:lnR>
                      <a:noFill/>
                    </a:lnR>
                    <a:lnT>
                      <a:noFill/>
                    </a:lnT>
                    <a:lnB>
                      <a:noFill/>
                    </a:lnB>
                  </a:tcPr>
                </a:tc>
              </a:tr>
            </a:tbl>
          </a:graphicData>
        </a:graphic>
      </p:graphicFrame>
      <p:sp>
        <p:nvSpPr>
          <p:cNvPr id="1025" name="Rectangle 1"/>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chemeClr val="tx1"/>
                </a:solidFill>
                <a:effectLst/>
                <a:latin typeface="Arial" pitchFamily="34" charset="0"/>
                <a:cs typeface="Arial" pitchFamily="34" charset="0"/>
              </a:rPr>
              <a:t>Access Levels</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Text Box 2"/>
          <p:cNvSpPr txBox="1">
            <a:spLocks noChangeArrowheads="1"/>
          </p:cNvSpPr>
          <p:nvPr/>
        </p:nvSpPr>
        <p:spPr bwMode="auto">
          <a:xfrm>
            <a:off x="457200" y="381000"/>
            <a:ext cx="8305800" cy="5448300"/>
          </a:xfrm>
          <a:prstGeom prst="rect">
            <a:avLst/>
          </a:prstGeom>
          <a:noFill/>
          <a:ln w="9525">
            <a:noFill/>
            <a:miter lim="800000"/>
            <a:headEnd/>
            <a:tailEnd/>
          </a:ln>
          <a:effectLst/>
        </p:spPr>
        <p:txBody>
          <a:bodyPr>
            <a:spAutoFit/>
          </a:bodyPr>
          <a:lstStyle/>
          <a:p>
            <a:pPr>
              <a:spcBef>
                <a:spcPct val="50000"/>
              </a:spcBef>
            </a:pPr>
            <a:r>
              <a:rPr lang="en-US" b="1"/>
              <a:t>Garbage Collection</a:t>
            </a:r>
          </a:p>
          <a:p>
            <a:pPr>
              <a:spcBef>
                <a:spcPct val="50000"/>
              </a:spcBef>
            </a:pPr>
            <a:r>
              <a:rPr lang="en-US"/>
              <a:t>Garbage collection is the mechanism that reclaims the memory resources of an object when it is no longer referenced by a variable. It prevents programming errors that could otherwise occur by incorrectly deleting or failing to delete objects. An object becomes eligible for garbage collection when it is no longer referenced by any Variable. However, the JVM determines exactly when this task is performed.</a:t>
            </a:r>
          </a:p>
          <a:p>
            <a:r>
              <a:rPr lang="en-US" b="1"/>
              <a:t>finalize method :</a:t>
            </a:r>
          </a:p>
          <a:p>
            <a:r>
              <a:rPr lang="en-US"/>
              <a:t>Constructor method used to initialize an object when it is declared. This process is known as initialization. Similarly, Java supports a concept called finalization, which is just opposite to Initialization. We know that java run-time is an automatic garbage collecting system. It automatically frees up the memory resources used by the objects. But objects may hold other non-object resources such as file descriptors or window system fonts. The garbage collector cannot free these resources. In order to free these resources we must use a finalizer method. This is similar to destructor of C++.</a:t>
            </a:r>
          </a:p>
          <a:p>
            <a:r>
              <a:rPr lang="en-US"/>
              <a:t>The finalizer method is simply finalize() and can be added to any class. Java calls that method whenever it is about to reclaim the space for that object. The finalize method should explicitly define the tasks to be performed.</a:t>
            </a:r>
          </a:p>
        </p:txBody>
      </p:sp>
    </p:spTree>
  </p:cSld>
  <p:clrMapOvr>
    <a:masterClrMapping/>
  </p:clrMapOvr>
  <p:transition advTm="992"/>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Text Box 2"/>
          <p:cNvSpPr txBox="1">
            <a:spLocks noChangeArrowheads="1"/>
          </p:cNvSpPr>
          <p:nvPr/>
        </p:nvSpPr>
        <p:spPr bwMode="auto">
          <a:xfrm>
            <a:off x="533400" y="457200"/>
            <a:ext cx="8001000" cy="5588000"/>
          </a:xfrm>
          <a:prstGeom prst="rect">
            <a:avLst/>
          </a:prstGeom>
          <a:noFill/>
          <a:ln w="9525">
            <a:noFill/>
            <a:miter lim="800000"/>
            <a:headEnd/>
            <a:tailEnd/>
          </a:ln>
          <a:effectLst/>
        </p:spPr>
        <p:txBody>
          <a:bodyPr>
            <a:spAutoFit/>
          </a:bodyPr>
          <a:lstStyle/>
          <a:p>
            <a:pPr>
              <a:spcBef>
                <a:spcPct val="50000"/>
              </a:spcBef>
            </a:pPr>
            <a:r>
              <a:rPr lang="en-US" b="1"/>
              <a:t>Command Line Arguments</a:t>
            </a:r>
          </a:p>
          <a:p>
            <a:pPr>
              <a:spcBef>
                <a:spcPct val="50000"/>
              </a:spcBef>
            </a:pPr>
            <a:r>
              <a:rPr lang="en-US"/>
              <a:t>All java application contain a static method named main().This method takes one argument that is an array of String objects. These objects represent any arguments that may have been entered by the user on the command line. The number of command line arguments is obtained via the expression args.length. This is an int type. The individual arguments are accessed as arg[0],args[1],args[2], and so forth.</a:t>
            </a:r>
          </a:p>
          <a:p>
            <a:pPr>
              <a:spcBef>
                <a:spcPct val="50000"/>
              </a:spcBef>
            </a:pPr>
            <a:r>
              <a:rPr lang="en-US" b="1"/>
              <a:t>The System Class</a:t>
            </a:r>
          </a:p>
          <a:p>
            <a:pPr>
              <a:spcBef>
                <a:spcPct val="50000"/>
              </a:spcBef>
            </a:pPr>
            <a:r>
              <a:rPr lang="en-US"/>
              <a:t>The system class defines several attributes relate to the run-time environment. It has a static variable named out that contains a reference to a PrintStream object. The print() and println() methods of that object display their string arguments on the standard output. The static variable </a:t>
            </a:r>
            <a:r>
              <a:rPr lang="en-US" b="1"/>
              <a:t>err</a:t>
            </a:r>
            <a:r>
              <a:rPr lang="en-US"/>
              <a:t> also holds a reference to PrintStream object. This is the standard error stream. The static variable </a:t>
            </a:r>
            <a:r>
              <a:rPr lang="en-US" b="1"/>
              <a:t>in</a:t>
            </a:r>
            <a:r>
              <a:rPr lang="en-US"/>
              <a:t> contains a reference to an InputStream object. PrintStream and InputStream are classes that provide support for I/O.</a:t>
            </a:r>
          </a:p>
          <a:p>
            <a:r>
              <a:rPr lang="en-US"/>
              <a:t>Another static method of the system class is </a:t>
            </a:r>
            <a:r>
              <a:rPr lang="en-US" b="1"/>
              <a:t>exit().</a:t>
            </a:r>
            <a:r>
              <a:rPr lang="en-US"/>
              <a:t> It determines the current application.</a:t>
            </a:r>
          </a:p>
          <a:p>
            <a:pPr>
              <a:spcBef>
                <a:spcPct val="50000"/>
              </a:spcBef>
            </a:pPr>
            <a:endParaRPr lang="en-US"/>
          </a:p>
        </p:txBody>
      </p:sp>
    </p:spTree>
  </p:cSld>
  <p:clrMapOvr>
    <a:masterClrMapping/>
  </p:clrMapOvr>
  <p:transition advTm="1584"/>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ChangeArrowheads="1"/>
          </p:cNvSpPr>
          <p:nvPr/>
        </p:nvSpPr>
        <p:spPr bwMode="auto">
          <a:xfrm>
            <a:off x="457200" y="304800"/>
            <a:ext cx="8458200" cy="5859463"/>
          </a:xfrm>
          <a:prstGeom prst="rect">
            <a:avLst/>
          </a:prstGeom>
          <a:noFill/>
          <a:ln w="9525">
            <a:noFill/>
            <a:miter lim="800000"/>
            <a:headEnd/>
            <a:tailEnd/>
          </a:ln>
          <a:effectLst/>
        </p:spPr>
        <p:txBody>
          <a:bodyPr>
            <a:spAutoFit/>
          </a:bodyPr>
          <a:lstStyle/>
          <a:p>
            <a:r>
              <a:rPr lang="en-US" b="1"/>
              <a:t>Instance Variables and Methods</a:t>
            </a:r>
          </a:p>
          <a:p>
            <a:r>
              <a:rPr lang="en-US"/>
              <a:t>Each object has its own copy of all the instance variables defined by its class. Thus an Instance variable relates to an instance (object) of its class. Instance variable may be declared by using the following form :</a:t>
            </a:r>
          </a:p>
          <a:p>
            <a:r>
              <a:rPr lang="en-US"/>
              <a:t>type varName1;</a:t>
            </a:r>
          </a:p>
          <a:p>
            <a:r>
              <a:rPr lang="en-US"/>
              <a:t>Here, the name of the variable is varName1 and the required type is type.</a:t>
            </a:r>
          </a:p>
          <a:p>
            <a:r>
              <a:rPr lang="en-US"/>
              <a:t>Instance variables are initialized to default values during the creation of an object.</a:t>
            </a:r>
          </a:p>
          <a:p>
            <a:r>
              <a:rPr lang="en-US"/>
              <a:t>A Instance Method acts upon an object and can be declared, as follows:</a:t>
            </a:r>
          </a:p>
          <a:p>
            <a:r>
              <a:rPr lang="en-US"/>
              <a:t>rtype mthname(mparams) {</a:t>
            </a:r>
          </a:p>
          <a:p>
            <a:r>
              <a:rPr lang="en-US"/>
              <a:t>//body of method</a:t>
            </a:r>
          </a:p>
          <a:p>
            <a:r>
              <a:rPr lang="en-US"/>
              <a:t>}</a:t>
            </a:r>
          </a:p>
          <a:p>
            <a:r>
              <a:rPr lang="en-US"/>
              <a:t>Here mthName is the name of the method and type is its return type.</a:t>
            </a:r>
          </a:p>
          <a:p>
            <a:r>
              <a:rPr lang="en-US" b="1"/>
              <a:t>Static Variables and Methods</a:t>
            </a:r>
          </a:p>
          <a:p>
            <a:r>
              <a:rPr lang="en-US"/>
              <a:t>A static variable is shared by all objects of its class and thus relates to the class itself. A static variable may be declared by using the static keyword as a modifier as follows:</a:t>
            </a:r>
          </a:p>
          <a:p>
            <a:r>
              <a:rPr lang="en-US"/>
              <a:t>static type varName1;</a:t>
            </a:r>
          </a:p>
          <a:p>
            <a:r>
              <a:rPr lang="en-US"/>
              <a:t>Here the name of the variable ios varName1 and its type is type.</a:t>
            </a:r>
          </a:p>
          <a:p>
            <a:r>
              <a:rPr lang="en-US"/>
              <a:t>Static variables are initialized to default values when the class loaded into the memory.</a:t>
            </a:r>
          </a:p>
          <a:p>
            <a:endParaRPr lang="en-US"/>
          </a:p>
        </p:txBody>
      </p:sp>
    </p:spTree>
  </p:cSld>
  <p:clrMapOvr>
    <a:masterClrMapping/>
  </p:clrMapOvr>
  <p:transition advTm="2032"/>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ChangeArrowheads="1"/>
          </p:cNvSpPr>
          <p:nvPr/>
        </p:nvSpPr>
        <p:spPr bwMode="auto">
          <a:xfrm>
            <a:off x="533400" y="304800"/>
            <a:ext cx="8305800" cy="5035550"/>
          </a:xfrm>
          <a:prstGeom prst="rect">
            <a:avLst/>
          </a:prstGeom>
          <a:noFill/>
          <a:ln w="9525">
            <a:noFill/>
            <a:miter lim="800000"/>
            <a:headEnd/>
            <a:tailEnd/>
          </a:ln>
          <a:effectLst/>
        </p:spPr>
        <p:txBody>
          <a:bodyPr>
            <a:spAutoFit/>
          </a:bodyPr>
          <a:lstStyle/>
          <a:p>
            <a:r>
              <a:rPr lang="en-US"/>
              <a:t>A static method may be declared by using the static keyword as a modifier. A static method acts relative to a class. It deos not act on specific objects of its class. To declare a static method as :</a:t>
            </a:r>
          </a:p>
          <a:p>
            <a:r>
              <a:rPr lang="en-US"/>
              <a:t>static rtype mthName(mparams) {</a:t>
            </a:r>
          </a:p>
          <a:p>
            <a:r>
              <a:rPr lang="en-US"/>
              <a:t>//body of method</a:t>
            </a:r>
          </a:p>
          <a:p>
            <a:r>
              <a:rPr lang="en-US"/>
              <a:t>}</a:t>
            </a:r>
          </a:p>
          <a:p>
            <a:r>
              <a:rPr lang="en-US"/>
              <a:t>}</a:t>
            </a:r>
          </a:p>
          <a:p>
            <a:r>
              <a:rPr lang="en-US"/>
              <a:t>Here mthName is the name of the method and rtype is its return type an optional list of parameter types shown as mparams may be specified.</a:t>
            </a:r>
          </a:p>
          <a:p>
            <a:endParaRPr lang="en-US"/>
          </a:p>
          <a:p>
            <a:r>
              <a:rPr lang="en-US" b="1"/>
              <a:t>String Class</a:t>
            </a:r>
          </a:p>
          <a:p>
            <a:r>
              <a:rPr lang="en-US"/>
              <a:t>Strings are class instantiated object and implemented using String Class.</a:t>
            </a:r>
          </a:p>
          <a:p>
            <a:r>
              <a:rPr lang="en-US"/>
              <a:t>String class expressed as :</a:t>
            </a:r>
          </a:p>
          <a:p>
            <a:r>
              <a:rPr lang="en-US"/>
              <a:t>String stringName=new String(“string”);</a:t>
            </a:r>
          </a:p>
          <a:p>
            <a:r>
              <a:rPr lang="en-US"/>
              <a:t>A string class defines a number of methods that allows you to accomplish a variety of string manipulation tasks like compareTo()  method used to sort an array of strings in alphabetical order.</a:t>
            </a:r>
          </a:p>
          <a:p>
            <a:endParaRPr lang="en-US"/>
          </a:p>
        </p:txBody>
      </p:sp>
    </p:spTree>
  </p:cSld>
  <p:clrMapOvr>
    <a:masterClrMapping/>
  </p:clrMapOvr>
  <p:transition advTm="1520"/>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ChangeArrowheads="1"/>
          </p:cNvSpPr>
          <p:nvPr/>
        </p:nvSpPr>
        <p:spPr bwMode="auto">
          <a:xfrm>
            <a:off x="3581400" y="228600"/>
            <a:ext cx="2057400" cy="579438"/>
          </a:xfrm>
          <a:prstGeom prst="rect">
            <a:avLst/>
          </a:prstGeom>
          <a:noFill/>
          <a:ln w="9525">
            <a:noFill/>
            <a:miter lim="800000"/>
            <a:headEnd/>
            <a:tailEnd/>
          </a:ln>
          <a:effectLst/>
        </p:spPr>
        <p:txBody>
          <a:bodyPr>
            <a:spAutoFit/>
          </a:bodyPr>
          <a:lstStyle/>
          <a:p>
            <a:pPr eaLnBrk="1" hangingPunct="1"/>
            <a:r>
              <a:rPr lang="en-US" sz="3200" b="1">
                <a:latin typeface="Times New Roman" pitchFamily="18" charset="0"/>
              </a:rPr>
              <a:t>STRINGS</a:t>
            </a:r>
          </a:p>
        </p:txBody>
      </p:sp>
      <p:sp>
        <p:nvSpPr>
          <p:cNvPr id="79875" name="Rectangle 3"/>
          <p:cNvSpPr>
            <a:spLocks noChangeArrowheads="1"/>
          </p:cNvSpPr>
          <p:nvPr/>
        </p:nvSpPr>
        <p:spPr bwMode="auto">
          <a:xfrm>
            <a:off x="228600" y="762000"/>
            <a:ext cx="8686800" cy="5426075"/>
          </a:xfrm>
          <a:prstGeom prst="rect">
            <a:avLst/>
          </a:prstGeom>
          <a:noFill/>
          <a:ln w="9525">
            <a:noFill/>
            <a:miter lim="800000"/>
            <a:headEnd/>
            <a:tailEnd/>
          </a:ln>
          <a:effectLst/>
        </p:spPr>
        <p:txBody>
          <a:bodyPr>
            <a:spAutoFit/>
          </a:bodyPr>
          <a:lstStyle/>
          <a:p>
            <a:pPr eaLnBrk="1" hangingPunct="1">
              <a:spcBef>
                <a:spcPct val="50000"/>
              </a:spcBef>
            </a:pPr>
            <a:r>
              <a:rPr lang="en-US" sz="2000">
                <a:latin typeface="Times New Roman" pitchFamily="18" charset="0"/>
              </a:rPr>
              <a:t>Strings represent a sequence of characters. The easiest way to represent a sequence of characters in Java is by using a character array. Example : char charArray[]=new char[4];</a:t>
            </a:r>
          </a:p>
          <a:p>
            <a:pPr eaLnBrk="1" hangingPunct="1">
              <a:spcBef>
                <a:spcPct val="50000"/>
              </a:spcBef>
            </a:pPr>
            <a:r>
              <a:rPr lang="en-US" sz="2000">
                <a:latin typeface="Times New Roman" pitchFamily="18" charset="0"/>
              </a:rPr>
              <a:t>We can declare string using Characters but there is limitation that we can not use functions related with strings using array like copy of an array is difficult. For that Java provides String class using objects.</a:t>
            </a:r>
          </a:p>
          <a:p>
            <a:pPr eaLnBrk="1" hangingPunct="1">
              <a:spcBef>
                <a:spcPct val="50000"/>
              </a:spcBef>
            </a:pPr>
            <a:r>
              <a:rPr lang="en-US" sz="2000">
                <a:latin typeface="Times New Roman" pitchFamily="18" charset="0"/>
              </a:rPr>
              <a:t>for that two classes are used String and StringBuffer. A Java String is an instantiated object of the String class. </a:t>
            </a:r>
          </a:p>
          <a:p>
            <a:pPr eaLnBrk="1" hangingPunct="1">
              <a:spcBef>
                <a:spcPct val="50000"/>
              </a:spcBef>
            </a:pPr>
            <a:r>
              <a:rPr lang="en-US" sz="2000">
                <a:latin typeface="Times New Roman" pitchFamily="18" charset="0"/>
              </a:rPr>
              <a:t>String stringName;</a:t>
            </a:r>
          </a:p>
          <a:p>
            <a:pPr eaLnBrk="1" hangingPunct="1">
              <a:spcBef>
                <a:spcPct val="50000"/>
              </a:spcBef>
            </a:pPr>
            <a:r>
              <a:rPr lang="en-US" sz="2000">
                <a:latin typeface="Times New Roman" pitchFamily="18" charset="0"/>
              </a:rPr>
              <a:t>stringName=new String ("string");</a:t>
            </a:r>
          </a:p>
          <a:p>
            <a:pPr eaLnBrk="1" hangingPunct="1">
              <a:spcBef>
                <a:spcPct val="50000"/>
              </a:spcBef>
            </a:pPr>
            <a:r>
              <a:rPr lang="en-US" sz="2000" b="1">
                <a:latin typeface="Times New Roman" pitchFamily="18" charset="0"/>
              </a:rPr>
              <a:t>String Array :</a:t>
            </a:r>
          </a:p>
          <a:p>
            <a:pPr eaLnBrk="1" hangingPunct="1">
              <a:spcBef>
                <a:spcPct val="50000"/>
              </a:spcBef>
            </a:pPr>
            <a:r>
              <a:rPr lang="en-US" sz="2000">
                <a:latin typeface="Times New Roman" pitchFamily="18" charset="0"/>
              </a:rPr>
              <a:t>String itemArray[]=new String[3];//will create itemArray of size 3 to hold three string constants.</a:t>
            </a:r>
          </a:p>
          <a:p>
            <a:pPr eaLnBrk="1" hangingPunct="1">
              <a:spcBef>
                <a:spcPct val="50000"/>
              </a:spcBef>
            </a:pPr>
            <a:endParaRPr lang="en-US" sz="2000">
              <a:latin typeface="Times New Roman" pitchFamily="18" charset="0"/>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ChangeArrowheads="1"/>
          </p:cNvSpPr>
          <p:nvPr/>
        </p:nvSpPr>
        <p:spPr bwMode="auto">
          <a:xfrm>
            <a:off x="381000" y="228600"/>
            <a:ext cx="8458200" cy="5041900"/>
          </a:xfrm>
          <a:prstGeom prst="rect">
            <a:avLst/>
          </a:prstGeom>
          <a:noFill/>
          <a:ln w="9525">
            <a:noFill/>
            <a:miter lim="800000"/>
            <a:headEnd/>
            <a:tailEnd/>
          </a:ln>
          <a:effectLst/>
        </p:spPr>
        <p:txBody>
          <a:bodyPr>
            <a:spAutoFit/>
          </a:bodyPr>
          <a:lstStyle/>
          <a:p>
            <a:pPr eaLnBrk="1" hangingPunct="1">
              <a:spcBef>
                <a:spcPct val="50000"/>
              </a:spcBef>
            </a:pPr>
            <a:r>
              <a:rPr lang="en-US" sz="2000" b="1">
                <a:latin typeface="Times New Roman" pitchFamily="18" charset="0"/>
              </a:rPr>
              <a:t>String Methods :</a:t>
            </a:r>
          </a:p>
          <a:p>
            <a:pPr eaLnBrk="1" hangingPunct="1">
              <a:spcBef>
                <a:spcPct val="50000"/>
              </a:spcBef>
            </a:pPr>
            <a:r>
              <a:rPr lang="en-US" sz="1600">
                <a:latin typeface="Times New Roman" pitchFamily="18" charset="0"/>
              </a:rPr>
              <a:t>The String Class defines a number of methods that allow us to accomplish a veriety of string manipulation tasks.</a:t>
            </a:r>
          </a:p>
          <a:p>
            <a:pPr eaLnBrk="1" hangingPunct="1">
              <a:spcBef>
                <a:spcPct val="50000"/>
              </a:spcBef>
            </a:pPr>
            <a:r>
              <a:rPr lang="en-US" sz="1600">
                <a:latin typeface="Times New Roman" pitchFamily="18" charset="0"/>
              </a:rPr>
              <a:t>s2=s1.toLowerCase; //converts the string s1 to all lowercase</a:t>
            </a:r>
          </a:p>
          <a:p>
            <a:pPr eaLnBrk="1" hangingPunct="1">
              <a:spcBef>
                <a:spcPct val="50000"/>
              </a:spcBef>
            </a:pPr>
            <a:r>
              <a:rPr lang="en-US" sz="1600">
                <a:latin typeface="Times New Roman" pitchFamily="18" charset="0"/>
              </a:rPr>
              <a:t>s2=s1.toUpperCase; //converts the string s1 to all Uppercase</a:t>
            </a:r>
          </a:p>
          <a:p>
            <a:pPr eaLnBrk="1" hangingPunct="1">
              <a:spcBef>
                <a:spcPct val="50000"/>
              </a:spcBef>
            </a:pPr>
            <a:r>
              <a:rPr lang="en-US" sz="1600">
                <a:latin typeface="Times New Roman" pitchFamily="18" charset="0"/>
              </a:rPr>
              <a:t>s2=s1.replace('x','y'); //Replace all occurance of x with y</a:t>
            </a:r>
          </a:p>
          <a:p>
            <a:pPr eaLnBrk="1" hangingPunct="1">
              <a:spcBef>
                <a:spcPct val="50000"/>
              </a:spcBef>
            </a:pPr>
            <a:r>
              <a:rPr lang="en-US" sz="1600">
                <a:latin typeface="Times New Roman" pitchFamily="18" charset="0"/>
              </a:rPr>
              <a:t>s2=s1.trim() //Removes the white spaces at the beginning and end of the String s1.</a:t>
            </a:r>
          </a:p>
          <a:p>
            <a:pPr eaLnBrk="1" hangingPunct="1">
              <a:spcBef>
                <a:spcPct val="50000"/>
              </a:spcBef>
            </a:pPr>
            <a:r>
              <a:rPr lang="en-US" sz="1600">
                <a:latin typeface="Times New Roman" pitchFamily="18" charset="0"/>
              </a:rPr>
              <a:t>s1.equals(s2) //Returns true if s1 is equal to s2</a:t>
            </a:r>
          </a:p>
          <a:p>
            <a:pPr eaLnBrk="1" hangingPunct="1">
              <a:spcBef>
                <a:spcPct val="50000"/>
              </a:spcBef>
            </a:pPr>
            <a:r>
              <a:rPr lang="en-US" sz="1600">
                <a:latin typeface="Times New Roman" pitchFamily="18" charset="0"/>
              </a:rPr>
              <a:t>s1.equalsIgnoreCase(s2) //Returns true if s1=s2, ignoring the case of characters.</a:t>
            </a:r>
          </a:p>
          <a:p>
            <a:pPr eaLnBrk="1" hangingPunct="1">
              <a:spcBef>
                <a:spcPct val="50000"/>
              </a:spcBef>
            </a:pPr>
            <a:r>
              <a:rPr lang="en-US" sz="1600">
                <a:latin typeface="Times New Roman" pitchFamily="18" charset="0"/>
              </a:rPr>
              <a:t>s1.length() //Gives the Length of s1</a:t>
            </a:r>
          </a:p>
          <a:p>
            <a:pPr eaLnBrk="1" hangingPunct="1">
              <a:spcBef>
                <a:spcPct val="50000"/>
              </a:spcBef>
            </a:pPr>
            <a:r>
              <a:rPr lang="en-US" sz="1600">
                <a:latin typeface="Times New Roman" pitchFamily="18" charset="0"/>
              </a:rPr>
              <a:t>s1.charAt(n) //Gives nth character of s1</a:t>
            </a:r>
          </a:p>
          <a:p>
            <a:pPr eaLnBrk="1" hangingPunct="1">
              <a:spcBef>
                <a:spcPct val="50000"/>
              </a:spcBef>
            </a:pPr>
            <a:r>
              <a:rPr lang="en-US" sz="1600">
                <a:latin typeface="Times New Roman" pitchFamily="18" charset="0"/>
              </a:rPr>
              <a:t>s1.compareTo(s2) //Returns negative if s1&lt;s2,positive if s1&gt;s2, and zero if s1 is equal to s2</a:t>
            </a:r>
          </a:p>
          <a:p>
            <a:pPr eaLnBrk="1" hangingPunct="1">
              <a:spcBef>
                <a:spcPct val="50000"/>
              </a:spcBef>
            </a:pPr>
            <a:r>
              <a:rPr lang="en-US" sz="1600">
                <a:latin typeface="Times New Roman" pitchFamily="18" charset="0"/>
              </a:rPr>
              <a:t>s1.concat(s2) //concatenates s1 and s2</a:t>
            </a:r>
          </a:p>
          <a:p>
            <a:pPr eaLnBrk="1" hangingPunct="1">
              <a:spcBef>
                <a:spcPct val="50000"/>
              </a:spcBef>
            </a:pPr>
            <a:r>
              <a:rPr lang="en-US" sz="1600">
                <a:latin typeface="Times New Roman" pitchFamily="18" charset="0"/>
              </a:rPr>
              <a:t>s1.substring(n) //Gives substring starting from nth character</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 Summarize</a:t>
            </a:r>
            <a:endParaRPr lang="en-IN" dirty="0"/>
          </a:p>
        </p:txBody>
      </p:sp>
      <p:sp>
        <p:nvSpPr>
          <p:cNvPr id="3" name="Content Placeholder 2"/>
          <p:cNvSpPr>
            <a:spLocks noGrp="1"/>
          </p:cNvSpPr>
          <p:nvPr>
            <p:ph idx="1"/>
          </p:nvPr>
        </p:nvSpPr>
        <p:spPr/>
        <p:txBody>
          <a:bodyPr>
            <a:normAutofit fontScale="92500" lnSpcReduction="10000"/>
          </a:bodyPr>
          <a:lstStyle/>
          <a:p>
            <a:r>
              <a:rPr lang="en-IN" dirty="0" smtClean="0"/>
              <a:t>JRE = JVM + Required Library to run Application.</a:t>
            </a:r>
          </a:p>
          <a:p>
            <a:r>
              <a:rPr lang="en-IN" dirty="0" smtClean="0"/>
              <a:t>JDK = JRE + Required Library to develop Java Application.</a:t>
            </a:r>
          </a:p>
          <a:p>
            <a:pPr>
              <a:buNone/>
            </a:pPr>
            <a:r>
              <a:rPr lang="en-IN" dirty="0" smtClean="0"/>
              <a:t>So…..</a:t>
            </a:r>
          </a:p>
          <a:p>
            <a:r>
              <a:rPr lang="en-IN" dirty="0" smtClean="0"/>
              <a:t>JDK is for development purpose whereas JRE is for running the java programs.</a:t>
            </a:r>
          </a:p>
          <a:p>
            <a:r>
              <a:rPr lang="en-IN" dirty="0" smtClean="0"/>
              <a:t>JDK and JRE both contains JVM so that we can run our java program.</a:t>
            </a:r>
          </a:p>
          <a:p>
            <a:r>
              <a:rPr lang="en-IN" dirty="0" smtClean="0"/>
              <a:t>JVM is the heart of java programming language and provides platform independence.</a:t>
            </a:r>
          </a:p>
          <a:p>
            <a:endParaRPr lang="en-IN"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ChangeArrowheads="1"/>
          </p:cNvSpPr>
          <p:nvPr/>
        </p:nvSpPr>
        <p:spPr bwMode="auto">
          <a:xfrm>
            <a:off x="533400" y="381000"/>
            <a:ext cx="8229600" cy="5715000"/>
          </a:xfrm>
          <a:prstGeom prst="rect">
            <a:avLst/>
          </a:prstGeom>
          <a:noFill/>
          <a:ln w="9525">
            <a:noFill/>
            <a:miter lim="800000"/>
            <a:headEnd/>
            <a:tailEnd/>
          </a:ln>
          <a:effectLst/>
        </p:spPr>
        <p:txBody>
          <a:bodyPr>
            <a:spAutoFit/>
          </a:bodyPr>
          <a:lstStyle/>
          <a:p>
            <a:pPr eaLnBrk="1" hangingPunct="1">
              <a:spcBef>
                <a:spcPct val="50000"/>
              </a:spcBef>
            </a:pPr>
            <a:r>
              <a:rPr lang="en-US" sz="1600">
                <a:latin typeface="Times New Roman" pitchFamily="18" charset="0"/>
              </a:rPr>
              <a:t>Simple type				Wrapper Class</a:t>
            </a:r>
          </a:p>
          <a:p>
            <a:pPr eaLnBrk="1" hangingPunct="1">
              <a:spcBef>
                <a:spcPct val="50000"/>
              </a:spcBef>
            </a:pPr>
            <a:r>
              <a:rPr lang="en-US" sz="1600">
                <a:latin typeface="Times New Roman" pitchFamily="18" charset="0"/>
              </a:rPr>
              <a:t>boolean					Boolean</a:t>
            </a:r>
          </a:p>
          <a:p>
            <a:pPr eaLnBrk="1" hangingPunct="1">
              <a:spcBef>
                <a:spcPct val="50000"/>
              </a:spcBef>
            </a:pPr>
            <a:r>
              <a:rPr lang="en-US" sz="1600">
                <a:latin typeface="Times New Roman" pitchFamily="18" charset="0"/>
              </a:rPr>
              <a:t>char					Character</a:t>
            </a:r>
          </a:p>
          <a:p>
            <a:pPr eaLnBrk="1" hangingPunct="1">
              <a:spcBef>
                <a:spcPct val="50000"/>
              </a:spcBef>
            </a:pPr>
            <a:r>
              <a:rPr lang="en-US" sz="1600">
                <a:latin typeface="Times New Roman" pitchFamily="18" charset="0"/>
              </a:rPr>
              <a:t>double					Double</a:t>
            </a:r>
          </a:p>
          <a:p>
            <a:pPr eaLnBrk="1" hangingPunct="1">
              <a:spcBef>
                <a:spcPct val="50000"/>
              </a:spcBef>
            </a:pPr>
            <a:r>
              <a:rPr lang="en-US" sz="1600">
                <a:latin typeface="Times New Roman" pitchFamily="18" charset="0"/>
              </a:rPr>
              <a:t>float					Float</a:t>
            </a:r>
          </a:p>
          <a:p>
            <a:pPr eaLnBrk="1" hangingPunct="1">
              <a:spcBef>
                <a:spcPct val="50000"/>
              </a:spcBef>
            </a:pPr>
            <a:r>
              <a:rPr lang="en-US" sz="1600">
                <a:latin typeface="Times New Roman" pitchFamily="18" charset="0"/>
              </a:rPr>
              <a:t>int 					Integer</a:t>
            </a:r>
          </a:p>
          <a:p>
            <a:pPr eaLnBrk="1" hangingPunct="1">
              <a:spcBef>
                <a:spcPct val="50000"/>
              </a:spcBef>
            </a:pPr>
            <a:r>
              <a:rPr lang="en-US" sz="1600">
                <a:latin typeface="Times New Roman" pitchFamily="18" charset="0"/>
              </a:rPr>
              <a:t>long					Long</a:t>
            </a:r>
          </a:p>
          <a:p>
            <a:pPr eaLnBrk="1" hangingPunct="1">
              <a:spcBef>
                <a:spcPct val="50000"/>
              </a:spcBef>
            </a:pPr>
            <a:r>
              <a:rPr lang="en-US" sz="1600">
                <a:latin typeface="Times New Roman" pitchFamily="18" charset="0"/>
              </a:rPr>
              <a:t>The Wrapper classes have number of unique methods for handling primitive data types and objects.</a:t>
            </a:r>
          </a:p>
          <a:p>
            <a:pPr eaLnBrk="1" hangingPunct="1">
              <a:spcBef>
                <a:spcPct val="50000"/>
              </a:spcBef>
            </a:pPr>
            <a:r>
              <a:rPr lang="en-US" sz="1600" b="1">
                <a:latin typeface="Times New Roman" pitchFamily="18" charset="0"/>
              </a:rPr>
              <a:t>Converting Primitive Numbers to Object Numbers Using Constructor Methods :</a:t>
            </a:r>
          </a:p>
          <a:p>
            <a:pPr eaLnBrk="1" hangingPunct="1">
              <a:spcBef>
                <a:spcPct val="50000"/>
              </a:spcBef>
            </a:pPr>
            <a:r>
              <a:rPr lang="en-US" sz="1600">
                <a:latin typeface="Times New Roman" pitchFamily="18" charset="0"/>
              </a:rPr>
              <a:t>Integer IntVal=new Integer(i);//Primitive integer to Integer Objects here i as primitive data values.</a:t>
            </a:r>
          </a:p>
          <a:p>
            <a:pPr eaLnBrk="1" hangingPunct="1">
              <a:spcBef>
                <a:spcPct val="50000"/>
              </a:spcBef>
            </a:pPr>
            <a:r>
              <a:rPr lang="en-US" sz="1600" b="1">
                <a:latin typeface="Times New Roman" pitchFamily="18" charset="0"/>
              </a:rPr>
              <a:t>Converting Object Numbers to primitive Numbers using typeValue() method</a:t>
            </a:r>
          </a:p>
          <a:p>
            <a:pPr eaLnBrk="1" hangingPunct="1">
              <a:spcBef>
                <a:spcPct val="50000"/>
              </a:spcBef>
            </a:pPr>
            <a:r>
              <a:rPr lang="en-US" sz="1600">
                <a:latin typeface="Times New Roman" pitchFamily="18" charset="0"/>
              </a:rPr>
              <a:t>int i=IntVal.intValue();//Object to primitive integer</a:t>
            </a:r>
          </a:p>
          <a:p>
            <a:pPr eaLnBrk="1" hangingPunct="1">
              <a:spcBef>
                <a:spcPct val="50000"/>
              </a:spcBef>
            </a:pPr>
            <a:r>
              <a:rPr lang="en-US" sz="1600" b="1">
                <a:latin typeface="Times New Roman" pitchFamily="18" charset="0"/>
              </a:rPr>
              <a:t>Converting Numbers to Strings Using toString() method</a:t>
            </a:r>
          </a:p>
          <a:p>
            <a:pPr eaLnBrk="1" hangingPunct="1">
              <a:spcBef>
                <a:spcPct val="50000"/>
              </a:spcBef>
            </a:pPr>
            <a:r>
              <a:rPr lang="en-US" sz="1600">
                <a:latin typeface="Times New Roman" pitchFamily="18" charset="0"/>
              </a:rPr>
              <a:t>str=Integer.toString(i);//Primitive integer to string</a:t>
            </a:r>
          </a:p>
          <a:p>
            <a:pPr eaLnBrk="1" hangingPunct="1">
              <a:spcBef>
                <a:spcPct val="50000"/>
              </a:spcBef>
            </a:pPr>
            <a:endParaRPr lang="en-US" sz="1600">
              <a:latin typeface="Times New Roman" pitchFamily="18" charset="0"/>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ChangeArrowheads="1"/>
          </p:cNvSpPr>
          <p:nvPr/>
        </p:nvSpPr>
        <p:spPr bwMode="auto">
          <a:xfrm>
            <a:off x="457200" y="304800"/>
            <a:ext cx="8305800" cy="2017713"/>
          </a:xfrm>
          <a:prstGeom prst="rect">
            <a:avLst/>
          </a:prstGeom>
          <a:noFill/>
          <a:ln w="9525">
            <a:noFill/>
            <a:miter lim="800000"/>
            <a:headEnd/>
            <a:tailEnd/>
          </a:ln>
          <a:effectLst/>
        </p:spPr>
        <p:txBody>
          <a:bodyPr>
            <a:spAutoFit/>
          </a:bodyPr>
          <a:lstStyle/>
          <a:p>
            <a:pPr eaLnBrk="1" hangingPunct="1">
              <a:spcBef>
                <a:spcPct val="50000"/>
              </a:spcBef>
            </a:pPr>
            <a:r>
              <a:rPr lang="en-US" b="1">
                <a:latin typeface="Times New Roman" pitchFamily="18" charset="0"/>
              </a:rPr>
              <a:t>Converting String Objects to Numeric Objects using the Static Method valueOf()</a:t>
            </a:r>
          </a:p>
          <a:p>
            <a:pPr eaLnBrk="1" hangingPunct="1">
              <a:spcBef>
                <a:spcPct val="50000"/>
              </a:spcBef>
            </a:pPr>
            <a:r>
              <a:rPr lang="en-US">
                <a:latin typeface="Times New Roman" pitchFamily="18" charset="0"/>
              </a:rPr>
              <a:t>IntVal=Integer.valueOf(str);//converts string to Integer objects</a:t>
            </a:r>
          </a:p>
          <a:p>
            <a:pPr eaLnBrk="1" hangingPunct="1">
              <a:spcBef>
                <a:spcPct val="50000"/>
              </a:spcBef>
            </a:pPr>
            <a:r>
              <a:rPr lang="en-US" b="1">
                <a:latin typeface="Times New Roman" pitchFamily="18" charset="0"/>
              </a:rPr>
              <a:t>Converting Numeric Strings  to Primitive Numbers using Parsing Method</a:t>
            </a:r>
          </a:p>
          <a:p>
            <a:pPr eaLnBrk="1" hangingPunct="1">
              <a:spcBef>
                <a:spcPct val="50000"/>
              </a:spcBef>
            </a:pPr>
            <a:r>
              <a:rPr lang="en-US">
                <a:latin typeface="Times New Roman" pitchFamily="18" charset="0"/>
              </a:rPr>
              <a:t>int i=Integer.parseInt(str);//converts string to primitive integer.</a:t>
            </a:r>
          </a:p>
          <a:p>
            <a:pPr eaLnBrk="1" hangingPunct="1">
              <a:spcBef>
                <a:spcPct val="50000"/>
              </a:spcBef>
            </a:pPr>
            <a:endParaRPr lang="en-US">
              <a:latin typeface="Times New Roman" pitchFamily="18" charset="0"/>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a:xfrm>
            <a:off x="609600" y="304800"/>
            <a:ext cx="7772400" cy="609600"/>
          </a:xfrm>
        </p:spPr>
        <p:txBody>
          <a:bodyPr>
            <a:normAutofit fontScale="90000"/>
          </a:bodyPr>
          <a:lstStyle/>
          <a:p>
            <a:r>
              <a:rPr lang="en-US" altLang="he-IL">
                <a:solidFill>
                  <a:schemeClr val="accent2"/>
                </a:solidFill>
              </a:rPr>
              <a:t>Abstract</a:t>
            </a:r>
            <a:endParaRPr lang="en-US" altLang="he-IL"/>
          </a:p>
        </p:txBody>
      </p:sp>
      <p:sp>
        <p:nvSpPr>
          <p:cNvPr id="44035" name="Rectangle 3"/>
          <p:cNvSpPr>
            <a:spLocks noGrp="1" noChangeArrowheads="1"/>
          </p:cNvSpPr>
          <p:nvPr>
            <p:ph idx="1"/>
          </p:nvPr>
        </p:nvSpPr>
        <p:spPr>
          <a:xfrm>
            <a:off x="152400" y="1143000"/>
            <a:ext cx="8686800" cy="1447800"/>
          </a:xfrm>
        </p:spPr>
        <p:txBody>
          <a:bodyPr>
            <a:normAutofit fontScale="55000" lnSpcReduction="20000"/>
          </a:bodyPr>
          <a:lstStyle/>
          <a:p>
            <a:r>
              <a:rPr lang="en-US" altLang="he-IL" sz="2800" b="1" i="1"/>
              <a:t>abstract</a:t>
            </a:r>
            <a:r>
              <a:rPr lang="en-US" altLang="he-IL" sz="2800"/>
              <a:t> member function, means that the function does not have an implementation.</a:t>
            </a:r>
          </a:p>
          <a:p>
            <a:r>
              <a:rPr lang="en-US" altLang="he-IL" sz="2800" b="1" i="1"/>
              <a:t>abstract</a:t>
            </a:r>
            <a:r>
              <a:rPr lang="en-US" altLang="he-IL" sz="2800"/>
              <a:t> class, is class that can not be instantiated.</a:t>
            </a:r>
          </a:p>
          <a:p>
            <a:pPr>
              <a:spcBef>
                <a:spcPct val="0"/>
              </a:spcBef>
              <a:buFontTx/>
              <a:buNone/>
            </a:pPr>
            <a:endParaRPr lang="en-US" altLang="he-IL" sz="1800">
              <a:latin typeface="Courier New" pitchFamily="49" charset="0"/>
            </a:endParaRPr>
          </a:p>
          <a:p>
            <a:pPr>
              <a:spcBef>
                <a:spcPct val="0"/>
              </a:spcBef>
              <a:buFontTx/>
              <a:buNone/>
            </a:pPr>
            <a:r>
              <a:rPr lang="en-US" altLang="he-IL" sz="1800">
                <a:latin typeface="Courier New" pitchFamily="49" charset="0"/>
              </a:rPr>
              <a:t>AbstractTest.java:6: class AbstractTest is an abstract class.</a:t>
            </a:r>
          </a:p>
          <a:p>
            <a:pPr>
              <a:spcBef>
                <a:spcPct val="0"/>
              </a:spcBef>
              <a:buFontTx/>
              <a:buNone/>
            </a:pPr>
            <a:r>
              <a:rPr lang="en-US" altLang="he-IL" sz="1800">
                <a:latin typeface="Courier New" pitchFamily="49" charset="0"/>
              </a:rPr>
              <a:t>It can't be instantiated.</a:t>
            </a:r>
          </a:p>
          <a:p>
            <a:pPr>
              <a:spcBef>
                <a:spcPct val="0"/>
              </a:spcBef>
              <a:buFontTx/>
              <a:buNone/>
            </a:pPr>
            <a:r>
              <a:rPr lang="en-US" altLang="he-IL" sz="1800">
                <a:latin typeface="Courier New" pitchFamily="49" charset="0"/>
              </a:rPr>
              <a:t>        new AbstractTest();</a:t>
            </a:r>
          </a:p>
          <a:p>
            <a:pPr>
              <a:spcBef>
                <a:spcPct val="0"/>
              </a:spcBef>
              <a:buFontTx/>
              <a:buNone/>
            </a:pPr>
            <a:r>
              <a:rPr lang="en-US" altLang="he-IL" sz="1800">
                <a:latin typeface="Courier New" pitchFamily="49" charset="0"/>
              </a:rPr>
              <a:t>        ^</a:t>
            </a:r>
          </a:p>
          <a:p>
            <a:pPr>
              <a:spcBef>
                <a:spcPct val="0"/>
              </a:spcBef>
              <a:buFontTx/>
              <a:buNone/>
            </a:pPr>
            <a:r>
              <a:rPr lang="en-US" altLang="he-IL" sz="1800">
                <a:latin typeface="Courier New" pitchFamily="49" charset="0"/>
              </a:rPr>
              <a:t>1 error</a:t>
            </a:r>
            <a:endParaRPr lang="en-US" altLang="he-IL">
              <a:latin typeface="Courier New" pitchFamily="49" charset="0"/>
            </a:endParaRPr>
          </a:p>
          <a:p>
            <a:endParaRPr lang="en-US" altLang="he-IL" sz="2800"/>
          </a:p>
        </p:txBody>
      </p:sp>
      <p:sp>
        <p:nvSpPr>
          <p:cNvPr id="44036" name="Text Box 4"/>
          <p:cNvSpPr txBox="1">
            <a:spLocks noChangeArrowheads="1"/>
          </p:cNvSpPr>
          <p:nvPr/>
        </p:nvSpPr>
        <p:spPr bwMode="auto">
          <a:xfrm>
            <a:off x="228600" y="4267200"/>
            <a:ext cx="8763000" cy="1927225"/>
          </a:xfrm>
          <a:prstGeom prst="rect">
            <a:avLst/>
          </a:prstGeom>
          <a:noFill/>
          <a:ln w="9525">
            <a:solidFill>
              <a:schemeClr val="tx1"/>
            </a:solidFill>
            <a:miter lim="800000"/>
            <a:headEnd/>
            <a:tailEnd/>
          </a:ln>
          <a:effectLst/>
        </p:spPr>
        <p:txBody>
          <a:bodyPr>
            <a:spAutoFit/>
          </a:bodyPr>
          <a:lstStyle/>
          <a:p>
            <a:r>
              <a:rPr lang="en-US" altLang="he-IL"/>
              <a:t>NOTE: </a:t>
            </a:r>
          </a:p>
          <a:p>
            <a:r>
              <a:rPr lang="en-US" altLang="he-IL"/>
              <a:t>An abstract class is </a:t>
            </a:r>
            <a:r>
              <a:rPr lang="en-US" altLang="he-IL">
                <a:solidFill>
                  <a:srgbClr val="FF3300"/>
                </a:solidFill>
              </a:rPr>
              <a:t>not</a:t>
            </a:r>
            <a:r>
              <a:rPr lang="en-US" altLang="he-IL"/>
              <a:t> required to have an abstract method in it. </a:t>
            </a:r>
          </a:p>
          <a:p>
            <a:r>
              <a:rPr lang="en-US" altLang="he-IL"/>
              <a:t>But any class that has an abstract method in it or that does </a:t>
            </a:r>
          </a:p>
          <a:p>
            <a:r>
              <a:rPr lang="en-US" altLang="he-IL"/>
              <a:t>not provide an implementation for any abstract methods declared </a:t>
            </a:r>
          </a:p>
          <a:p>
            <a:r>
              <a:rPr lang="en-US" altLang="he-IL"/>
              <a:t>in its superclasses </a:t>
            </a:r>
            <a:r>
              <a:rPr lang="en-US" altLang="he-IL">
                <a:solidFill>
                  <a:srgbClr val="FF3300"/>
                </a:solidFill>
              </a:rPr>
              <a:t>must </a:t>
            </a:r>
            <a:r>
              <a:rPr lang="en-US" altLang="he-IL"/>
              <a:t>be declared as an abstract class. </a:t>
            </a:r>
          </a:p>
        </p:txBody>
      </p:sp>
      <p:sp>
        <p:nvSpPr>
          <p:cNvPr id="44037" name="Text Box 5"/>
          <p:cNvSpPr txBox="1">
            <a:spLocks noChangeArrowheads="1"/>
          </p:cNvSpPr>
          <p:nvPr/>
        </p:nvSpPr>
        <p:spPr bwMode="auto">
          <a:xfrm>
            <a:off x="6096000" y="6216650"/>
            <a:ext cx="2152650" cy="641350"/>
          </a:xfrm>
          <a:prstGeom prst="rect">
            <a:avLst/>
          </a:prstGeom>
          <a:noFill/>
          <a:ln w="9525">
            <a:noFill/>
            <a:miter lim="800000"/>
            <a:headEnd/>
            <a:tailEnd/>
          </a:ln>
          <a:effectLst/>
        </p:spPr>
        <p:txBody>
          <a:bodyPr wrap="none">
            <a:spAutoFit/>
          </a:bodyPr>
          <a:lstStyle/>
          <a:p>
            <a:r>
              <a:rPr lang="en-US" altLang="he-IL" sz="3600"/>
              <a:t>Example </a:t>
            </a:r>
          </a:p>
        </p:txBody>
      </p:sp>
      <p:sp>
        <p:nvSpPr>
          <p:cNvPr id="44038" name="AutoShape 6"/>
          <p:cNvSpPr>
            <a:spLocks noChangeArrowheads="1"/>
          </p:cNvSpPr>
          <p:nvPr/>
        </p:nvSpPr>
        <p:spPr bwMode="auto">
          <a:xfrm>
            <a:off x="8077200" y="6172200"/>
            <a:ext cx="914400" cy="685800"/>
          </a:xfrm>
          <a:prstGeom prst="rightArrow">
            <a:avLst>
              <a:gd name="adj1" fmla="val 41667"/>
              <a:gd name="adj2" fmla="val 61111"/>
            </a:avLst>
          </a:prstGeom>
          <a:solidFill>
            <a:schemeClr val="tx1"/>
          </a:solidFill>
          <a:ln w="9525">
            <a:solidFill>
              <a:schemeClr val="tx1"/>
            </a:solidFill>
            <a:miter lim="800000"/>
            <a:headEnd/>
            <a:tailEnd/>
          </a:ln>
          <a:effectLst/>
        </p:spPr>
        <p:txBody>
          <a:bodyPr wrap="none" anchor="ctr"/>
          <a:lstStyle/>
          <a:p>
            <a:endParaRPr lang="en-IN"/>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a:xfrm>
            <a:off x="685800" y="381000"/>
            <a:ext cx="7772400" cy="762000"/>
          </a:xfrm>
        </p:spPr>
        <p:txBody>
          <a:bodyPr>
            <a:normAutofit fontScale="90000"/>
          </a:bodyPr>
          <a:lstStyle/>
          <a:p>
            <a:r>
              <a:rPr lang="en-US" altLang="he-IL"/>
              <a:t>Abstract - Example</a:t>
            </a:r>
          </a:p>
        </p:txBody>
      </p:sp>
      <p:sp>
        <p:nvSpPr>
          <p:cNvPr id="45059" name="Text Box 3"/>
          <p:cNvSpPr txBox="1">
            <a:spLocks noChangeArrowheads="1"/>
          </p:cNvSpPr>
          <p:nvPr/>
        </p:nvSpPr>
        <p:spPr bwMode="auto">
          <a:xfrm>
            <a:off x="457200" y="1628800"/>
            <a:ext cx="5476875" cy="3139321"/>
          </a:xfrm>
          <a:prstGeom prst="rect">
            <a:avLst/>
          </a:prstGeom>
          <a:noFill/>
          <a:ln w="9525">
            <a:solidFill>
              <a:schemeClr val="tx1"/>
            </a:solidFill>
            <a:miter lim="800000"/>
            <a:headEnd/>
            <a:tailEnd/>
          </a:ln>
          <a:effectLst/>
        </p:spPr>
        <p:txBody>
          <a:bodyPr wrap="square">
            <a:spAutoFit/>
          </a:bodyPr>
          <a:lstStyle/>
          <a:p>
            <a:r>
              <a:rPr lang="en-US" altLang="he-IL" sz="1800" b="1" dirty="0">
                <a:latin typeface="Courier New" pitchFamily="49" charset="0"/>
              </a:rPr>
              <a:t>package </a:t>
            </a:r>
            <a:r>
              <a:rPr lang="en-US" altLang="he-IL" sz="1800" b="1" dirty="0" err="1">
                <a:latin typeface="Courier New" pitchFamily="49" charset="0"/>
              </a:rPr>
              <a:t>java.lang</a:t>
            </a:r>
            <a:r>
              <a:rPr lang="en-US" altLang="he-IL" sz="1800" b="1" dirty="0">
                <a:latin typeface="Courier New" pitchFamily="49" charset="0"/>
              </a:rPr>
              <a:t>;</a:t>
            </a:r>
          </a:p>
          <a:p>
            <a:r>
              <a:rPr lang="en-US" altLang="he-IL" sz="1800" b="1" dirty="0">
                <a:latin typeface="Courier New" pitchFamily="49" charset="0"/>
              </a:rPr>
              <a:t>public abstract class Shape {</a:t>
            </a:r>
          </a:p>
          <a:p>
            <a:r>
              <a:rPr lang="en-US" altLang="he-IL" sz="1800" b="1" dirty="0">
                <a:latin typeface="Courier New" pitchFamily="49" charset="0"/>
              </a:rPr>
              <a:t>	public abstract void draw(); </a:t>
            </a:r>
          </a:p>
          <a:p>
            <a:r>
              <a:rPr lang="en-US" altLang="he-IL" sz="1800" b="1" dirty="0">
                <a:latin typeface="Courier New" pitchFamily="49" charset="0"/>
              </a:rPr>
              <a:t>	public void move(</a:t>
            </a:r>
            <a:r>
              <a:rPr lang="en-US" altLang="he-IL" sz="1800" b="1" dirty="0" err="1">
                <a:latin typeface="Courier New" pitchFamily="49" charset="0"/>
              </a:rPr>
              <a:t>int</a:t>
            </a:r>
            <a:r>
              <a:rPr lang="en-US" altLang="he-IL" sz="1800" b="1" dirty="0">
                <a:latin typeface="Courier New" pitchFamily="49" charset="0"/>
              </a:rPr>
              <a:t> x, </a:t>
            </a:r>
            <a:r>
              <a:rPr lang="en-US" altLang="he-IL" sz="1800" b="1" dirty="0" err="1">
                <a:latin typeface="Courier New" pitchFamily="49" charset="0"/>
              </a:rPr>
              <a:t>int</a:t>
            </a:r>
            <a:r>
              <a:rPr lang="en-US" altLang="he-IL" sz="1800" b="1" dirty="0">
                <a:latin typeface="Courier New" pitchFamily="49" charset="0"/>
              </a:rPr>
              <a:t> y) {</a:t>
            </a:r>
          </a:p>
          <a:p>
            <a:r>
              <a:rPr lang="en-US" altLang="he-IL" sz="1800" b="1" dirty="0">
                <a:latin typeface="Courier New" pitchFamily="49" charset="0"/>
              </a:rPr>
              <a:t>	  </a:t>
            </a:r>
            <a:r>
              <a:rPr lang="en-US" altLang="he-IL" sz="1800" b="1" dirty="0" err="1">
                <a:latin typeface="Courier New" pitchFamily="49" charset="0"/>
              </a:rPr>
              <a:t>setColor</a:t>
            </a:r>
            <a:r>
              <a:rPr lang="en-US" altLang="he-IL" sz="1800" b="1" dirty="0">
                <a:latin typeface="Courier New" pitchFamily="49" charset="0"/>
              </a:rPr>
              <a:t>(</a:t>
            </a:r>
            <a:r>
              <a:rPr lang="en-US" altLang="he-IL" sz="1800" b="1" dirty="0" err="1">
                <a:latin typeface="Courier New" pitchFamily="49" charset="0"/>
              </a:rPr>
              <a:t>BackGroundColor</a:t>
            </a:r>
            <a:r>
              <a:rPr lang="en-US" altLang="he-IL" sz="1800" b="1" dirty="0">
                <a:latin typeface="Courier New" pitchFamily="49" charset="0"/>
              </a:rPr>
              <a:t>);</a:t>
            </a:r>
          </a:p>
          <a:p>
            <a:r>
              <a:rPr lang="en-US" altLang="he-IL" sz="1800" b="1" dirty="0">
                <a:latin typeface="Courier New" pitchFamily="49" charset="0"/>
              </a:rPr>
              <a:t>         draw();</a:t>
            </a:r>
          </a:p>
          <a:p>
            <a:r>
              <a:rPr lang="en-US" altLang="he-IL" sz="1800" b="1" dirty="0">
                <a:latin typeface="Courier New" pitchFamily="49" charset="0"/>
              </a:rPr>
              <a:t>         </a:t>
            </a:r>
            <a:r>
              <a:rPr lang="en-US" altLang="he-IL" sz="1800" b="1" dirty="0" err="1">
                <a:latin typeface="Courier New" pitchFamily="49" charset="0"/>
              </a:rPr>
              <a:t>setCenter</a:t>
            </a:r>
            <a:r>
              <a:rPr lang="en-US" altLang="he-IL" sz="1800" b="1" dirty="0">
                <a:latin typeface="Courier New" pitchFamily="49" charset="0"/>
              </a:rPr>
              <a:t>(</a:t>
            </a:r>
            <a:r>
              <a:rPr lang="en-US" altLang="he-IL" sz="1800" b="1" dirty="0" err="1">
                <a:latin typeface="Courier New" pitchFamily="49" charset="0"/>
              </a:rPr>
              <a:t>x,y</a:t>
            </a:r>
            <a:r>
              <a:rPr lang="en-US" altLang="he-IL" sz="1800" b="1" dirty="0">
                <a:latin typeface="Courier New" pitchFamily="49" charset="0"/>
              </a:rPr>
              <a:t>);</a:t>
            </a:r>
          </a:p>
          <a:p>
            <a:r>
              <a:rPr lang="en-US" altLang="he-IL" sz="1800" b="1" dirty="0">
                <a:latin typeface="Courier New" pitchFamily="49" charset="0"/>
              </a:rPr>
              <a:t>	  </a:t>
            </a:r>
            <a:r>
              <a:rPr lang="en-US" altLang="he-IL" sz="1800" b="1" dirty="0" err="1">
                <a:latin typeface="Courier New" pitchFamily="49" charset="0"/>
              </a:rPr>
              <a:t>setColor</a:t>
            </a:r>
            <a:r>
              <a:rPr lang="en-US" altLang="he-IL" sz="1800" b="1" dirty="0">
                <a:latin typeface="Courier New" pitchFamily="49" charset="0"/>
              </a:rPr>
              <a:t>(</a:t>
            </a:r>
            <a:r>
              <a:rPr lang="en-US" altLang="he-IL" sz="1800" b="1" dirty="0" err="1">
                <a:latin typeface="Courier New" pitchFamily="49" charset="0"/>
              </a:rPr>
              <a:t>ForeGroundColor</a:t>
            </a:r>
            <a:r>
              <a:rPr lang="en-US" altLang="he-IL" sz="1800" b="1" dirty="0">
                <a:latin typeface="Courier New" pitchFamily="49" charset="0"/>
              </a:rPr>
              <a:t>);</a:t>
            </a:r>
          </a:p>
          <a:p>
            <a:r>
              <a:rPr lang="en-US" altLang="he-IL" sz="1800" b="1" dirty="0">
                <a:latin typeface="Courier New" pitchFamily="49" charset="0"/>
              </a:rPr>
              <a:t>         draw();</a:t>
            </a:r>
          </a:p>
          <a:p>
            <a:r>
              <a:rPr lang="en-US" altLang="he-IL" sz="1800" b="1" dirty="0">
                <a:latin typeface="Courier New" pitchFamily="49" charset="0"/>
              </a:rPr>
              <a:t>       }</a:t>
            </a:r>
          </a:p>
          <a:p>
            <a:r>
              <a:rPr lang="en-US" altLang="he-IL" sz="1800" b="1" dirty="0">
                <a:latin typeface="Courier New" pitchFamily="49" charset="0"/>
              </a:rPr>
              <a:t>}</a:t>
            </a:r>
          </a:p>
        </p:txBody>
      </p:sp>
      <p:sp>
        <p:nvSpPr>
          <p:cNvPr id="45060" name="Text Box 4"/>
          <p:cNvSpPr txBox="1">
            <a:spLocks noChangeArrowheads="1"/>
          </p:cNvSpPr>
          <p:nvPr/>
        </p:nvSpPr>
        <p:spPr bwMode="auto">
          <a:xfrm>
            <a:off x="381000" y="4648200"/>
            <a:ext cx="8153400" cy="1749425"/>
          </a:xfrm>
          <a:prstGeom prst="rect">
            <a:avLst/>
          </a:prstGeom>
          <a:noFill/>
          <a:ln w="9525">
            <a:solidFill>
              <a:schemeClr val="tx1"/>
            </a:solidFill>
            <a:miter lim="800000"/>
            <a:headEnd/>
            <a:tailEnd/>
          </a:ln>
          <a:effectLst/>
        </p:spPr>
        <p:txBody>
          <a:bodyPr>
            <a:spAutoFit/>
          </a:bodyPr>
          <a:lstStyle/>
          <a:p>
            <a:r>
              <a:rPr lang="en-US" altLang="he-IL" sz="1800" b="1">
                <a:latin typeface="Courier New" pitchFamily="49" charset="0"/>
              </a:rPr>
              <a:t>package java.lang;</a:t>
            </a:r>
          </a:p>
          <a:p>
            <a:r>
              <a:rPr lang="en-US" altLang="he-IL" sz="1800" b="1">
                <a:latin typeface="Courier New" pitchFamily="49" charset="0"/>
              </a:rPr>
              <a:t>public class Circle extends Shape {</a:t>
            </a:r>
          </a:p>
          <a:p>
            <a:r>
              <a:rPr lang="en-US" altLang="he-IL" sz="1800" b="1">
                <a:latin typeface="Courier New" pitchFamily="49" charset="0"/>
              </a:rPr>
              <a:t>	public void draw() {</a:t>
            </a:r>
          </a:p>
          <a:p>
            <a:r>
              <a:rPr lang="en-US" altLang="he-IL" sz="1800" b="1">
                <a:latin typeface="Courier New" pitchFamily="49" charset="0"/>
              </a:rPr>
              <a:t>        // draw the circle ...</a:t>
            </a:r>
          </a:p>
          <a:p>
            <a:r>
              <a:rPr lang="en-US" altLang="he-IL" sz="1800" b="1">
                <a:latin typeface="Courier New" pitchFamily="49" charset="0"/>
              </a:rPr>
              <a:t>      }</a:t>
            </a:r>
          </a:p>
          <a:p>
            <a:r>
              <a:rPr lang="en-US" altLang="he-IL" sz="1800" b="1">
                <a:latin typeface="Courier New" pitchFamily="49" charset="0"/>
              </a:rPr>
              <a:t>}</a:t>
            </a: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p:cNvSpPr>
            <a:spLocks noGrp="1" noChangeArrowheads="1"/>
          </p:cNvSpPr>
          <p:nvPr>
            <p:ph type="title"/>
          </p:nvPr>
        </p:nvSpPr>
        <p:spPr>
          <a:xfrm>
            <a:off x="685800" y="228600"/>
            <a:ext cx="7772400" cy="533400"/>
          </a:xfrm>
        </p:spPr>
        <p:txBody>
          <a:bodyPr>
            <a:normAutofit fontScale="90000"/>
          </a:bodyPr>
          <a:lstStyle/>
          <a:p>
            <a:r>
              <a:rPr lang="en-US" altLang="he-IL"/>
              <a:t>Interface</a:t>
            </a:r>
          </a:p>
        </p:txBody>
      </p:sp>
      <p:sp>
        <p:nvSpPr>
          <p:cNvPr id="104451" name="Rectangle 3"/>
          <p:cNvSpPr>
            <a:spLocks noGrp="1" noChangeArrowheads="1"/>
          </p:cNvSpPr>
          <p:nvPr>
            <p:ph idx="1"/>
          </p:nvPr>
        </p:nvSpPr>
        <p:spPr>
          <a:xfrm>
            <a:off x="685800" y="1143000"/>
            <a:ext cx="7772400" cy="4343400"/>
          </a:xfrm>
        </p:spPr>
        <p:txBody>
          <a:bodyPr>
            <a:normAutofit lnSpcReduction="10000"/>
          </a:bodyPr>
          <a:lstStyle/>
          <a:p>
            <a:pPr>
              <a:spcBef>
                <a:spcPts val="500"/>
              </a:spcBef>
              <a:spcAft>
                <a:spcPts val="500"/>
              </a:spcAft>
              <a:buFontTx/>
              <a:buNone/>
            </a:pPr>
            <a:r>
              <a:rPr lang="en-US" altLang="he-IL">
                <a:solidFill>
                  <a:schemeClr val="accent2"/>
                </a:solidFill>
              </a:rPr>
              <a:t>Interfaces are useful for the following:</a:t>
            </a:r>
            <a:r>
              <a:rPr lang="en-US" altLang="he-IL"/>
              <a:t> </a:t>
            </a:r>
          </a:p>
          <a:p>
            <a:pPr>
              <a:spcBef>
                <a:spcPts val="500"/>
              </a:spcBef>
              <a:spcAft>
                <a:spcPts val="500"/>
              </a:spcAft>
              <a:buFont typeface="Symbol" pitchFamily="18" charset="2"/>
              <a:buChar char="·"/>
            </a:pPr>
            <a:r>
              <a:rPr lang="en-US" altLang="he-IL"/>
              <a:t>Capturing similarities among unrelated classes without artificially forcing a class relationship. </a:t>
            </a:r>
          </a:p>
          <a:p>
            <a:pPr>
              <a:spcBef>
                <a:spcPts val="500"/>
              </a:spcBef>
              <a:spcAft>
                <a:spcPts val="500"/>
              </a:spcAft>
              <a:buFont typeface="Symbol" pitchFamily="18" charset="2"/>
              <a:buChar char="·"/>
            </a:pPr>
            <a:r>
              <a:rPr lang="en-US" altLang="he-IL"/>
              <a:t>Declaring methods that one or more classes are expected to implement. </a:t>
            </a:r>
          </a:p>
          <a:p>
            <a:pPr>
              <a:spcBef>
                <a:spcPts val="500"/>
              </a:spcBef>
              <a:spcAft>
                <a:spcPts val="500"/>
              </a:spcAft>
              <a:buFont typeface="Symbol" pitchFamily="18" charset="2"/>
              <a:buChar char="·"/>
            </a:pPr>
            <a:r>
              <a:rPr lang="en-US" altLang="he-IL"/>
              <a:t>Revealing an object's programming interface without revealing its class. </a:t>
            </a: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a:xfrm>
            <a:off x="685800" y="228600"/>
            <a:ext cx="7772400" cy="533400"/>
          </a:xfrm>
        </p:spPr>
        <p:txBody>
          <a:bodyPr>
            <a:normAutofit fontScale="90000"/>
          </a:bodyPr>
          <a:lstStyle/>
          <a:p>
            <a:r>
              <a:rPr lang="en-US" altLang="he-IL"/>
              <a:t>Interface</a:t>
            </a:r>
          </a:p>
        </p:txBody>
      </p:sp>
      <p:sp>
        <p:nvSpPr>
          <p:cNvPr id="46083" name="Rectangle 3"/>
          <p:cNvSpPr>
            <a:spLocks noGrp="1" noChangeArrowheads="1"/>
          </p:cNvSpPr>
          <p:nvPr>
            <p:ph idx="1"/>
          </p:nvPr>
        </p:nvSpPr>
        <p:spPr>
          <a:xfrm>
            <a:off x="685800" y="1143000"/>
            <a:ext cx="7772400" cy="4343400"/>
          </a:xfrm>
        </p:spPr>
        <p:txBody>
          <a:bodyPr/>
          <a:lstStyle/>
          <a:p>
            <a:pPr>
              <a:lnSpc>
                <a:spcPct val="90000"/>
              </a:lnSpc>
            </a:pPr>
            <a:r>
              <a:rPr lang="en-US" altLang="he-IL" sz="2800"/>
              <a:t>abstract “class”</a:t>
            </a:r>
          </a:p>
          <a:p>
            <a:pPr>
              <a:lnSpc>
                <a:spcPct val="90000"/>
              </a:lnSpc>
            </a:pPr>
            <a:endParaRPr lang="en-US" altLang="he-IL" sz="2800"/>
          </a:p>
          <a:p>
            <a:pPr>
              <a:lnSpc>
                <a:spcPct val="90000"/>
              </a:lnSpc>
            </a:pPr>
            <a:r>
              <a:rPr lang="en-US" altLang="he-IL" sz="2800"/>
              <a:t>Helps defining a “usage contract” between classes</a:t>
            </a:r>
          </a:p>
          <a:p>
            <a:pPr>
              <a:lnSpc>
                <a:spcPct val="90000"/>
              </a:lnSpc>
            </a:pPr>
            <a:endParaRPr lang="en-US" altLang="he-IL" sz="2800"/>
          </a:p>
          <a:p>
            <a:pPr>
              <a:lnSpc>
                <a:spcPct val="90000"/>
              </a:lnSpc>
            </a:pPr>
            <a:r>
              <a:rPr lang="en-US" altLang="he-IL" sz="2800"/>
              <a:t>All methods are public</a:t>
            </a:r>
          </a:p>
          <a:p>
            <a:pPr>
              <a:lnSpc>
                <a:spcPct val="90000"/>
              </a:lnSpc>
            </a:pPr>
            <a:endParaRPr lang="en-US" altLang="he-IL" sz="2800"/>
          </a:p>
          <a:p>
            <a:pPr>
              <a:lnSpc>
                <a:spcPct val="90000"/>
              </a:lnSpc>
            </a:pPr>
            <a:r>
              <a:rPr lang="en-US" altLang="he-IL" sz="2800"/>
              <a:t>Java’s compensation for removing the multiple inheritance. You can “inherit” as many interfaces as you want.</a:t>
            </a:r>
          </a:p>
        </p:txBody>
      </p:sp>
      <p:sp>
        <p:nvSpPr>
          <p:cNvPr id="46084" name="Text Box 4"/>
          <p:cNvSpPr txBox="1">
            <a:spLocks noChangeArrowheads="1"/>
          </p:cNvSpPr>
          <p:nvPr/>
        </p:nvSpPr>
        <p:spPr bwMode="auto">
          <a:xfrm>
            <a:off x="5410200" y="5791200"/>
            <a:ext cx="1924050" cy="641350"/>
          </a:xfrm>
          <a:prstGeom prst="rect">
            <a:avLst/>
          </a:prstGeom>
          <a:noFill/>
          <a:ln w="9525">
            <a:noFill/>
            <a:miter lim="800000"/>
            <a:headEnd/>
            <a:tailEnd/>
          </a:ln>
          <a:effectLst/>
        </p:spPr>
        <p:txBody>
          <a:bodyPr wrap="none">
            <a:spAutoFit/>
          </a:bodyPr>
          <a:lstStyle/>
          <a:p>
            <a:r>
              <a:rPr lang="en-US" altLang="he-IL" sz="3600"/>
              <a:t>Example </a:t>
            </a:r>
          </a:p>
        </p:txBody>
      </p:sp>
      <p:sp>
        <p:nvSpPr>
          <p:cNvPr id="46085" name="AutoShape 5"/>
          <p:cNvSpPr>
            <a:spLocks noChangeArrowheads="1"/>
          </p:cNvSpPr>
          <p:nvPr/>
        </p:nvSpPr>
        <p:spPr bwMode="auto">
          <a:xfrm>
            <a:off x="7543800" y="5715000"/>
            <a:ext cx="1066800" cy="762000"/>
          </a:xfrm>
          <a:prstGeom prst="rightArrow">
            <a:avLst>
              <a:gd name="adj1" fmla="val 46250"/>
              <a:gd name="adj2" fmla="val 56253"/>
            </a:avLst>
          </a:prstGeom>
          <a:solidFill>
            <a:schemeClr val="tx1"/>
          </a:solidFill>
          <a:ln w="9525">
            <a:solidFill>
              <a:schemeClr val="tx1"/>
            </a:solidFill>
            <a:miter lim="800000"/>
            <a:headEnd/>
            <a:tailEnd/>
          </a:ln>
          <a:effectLst/>
        </p:spPr>
        <p:txBody>
          <a:bodyPr wrap="none" anchor="ctr"/>
          <a:lstStyle/>
          <a:p>
            <a:endParaRPr lang="en-IN"/>
          </a:p>
        </p:txBody>
      </p:sp>
      <p:sp>
        <p:nvSpPr>
          <p:cNvPr id="46087" name="Text Box 7"/>
          <p:cNvSpPr txBox="1">
            <a:spLocks noChangeArrowheads="1"/>
          </p:cNvSpPr>
          <p:nvPr/>
        </p:nvSpPr>
        <p:spPr bwMode="auto">
          <a:xfrm>
            <a:off x="228600" y="6019800"/>
            <a:ext cx="3781425" cy="650875"/>
          </a:xfrm>
          <a:prstGeom prst="rect">
            <a:avLst/>
          </a:prstGeom>
          <a:noFill/>
          <a:ln w="9525">
            <a:solidFill>
              <a:schemeClr val="tx1"/>
            </a:solidFill>
            <a:miter lim="800000"/>
            <a:headEnd/>
            <a:tailEnd/>
          </a:ln>
          <a:effectLst/>
        </p:spPr>
        <p:txBody>
          <a:bodyPr wrap="none">
            <a:spAutoFit/>
          </a:bodyPr>
          <a:lstStyle/>
          <a:p>
            <a:r>
              <a:rPr lang="en-IN" altLang="en-US" sz="1800" baseline="30000"/>
              <a:t>*</a:t>
            </a:r>
            <a:r>
              <a:rPr lang="en-IN" altLang="en-US" sz="1800"/>
              <a:t> - </a:t>
            </a:r>
            <a:r>
              <a:rPr lang="en-US" altLang="he-IL" sz="1800"/>
              <a:t>The correct term is “to implement”</a:t>
            </a:r>
          </a:p>
          <a:p>
            <a:r>
              <a:rPr lang="en-US" altLang="he-IL" sz="1800"/>
              <a:t>an interface</a:t>
            </a:r>
            <a:endParaRPr lang="en-US" altLang="he-IL" sz="1800" baseline="30000"/>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a:xfrm>
            <a:off x="685800" y="228600"/>
            <a:ext cx="7772400" cy="533400"/>
          </a:xfrm>
        </p:spPr>
        <p:txBody>
          <a:bodyPr>
            <a:normAutofit fontScale="90000"/>
          </a:bodyPr>
          <a:lstStyle/>
          <a:p>
            <a:r>
              <a:rPr lang="en-US" altLang="he-IL">
                <a:solidFill>
                  <a:schemeClr val="accent2"/>
                </a:solidFill>
              </a:rPr>
              <a:t>Interface</a:t>
            </a:r>
            <a:endParaRPr lang="en-US" altLang="he-IL"/>
          </a:p>
        </p:txBody>
      </p:sp>
      <p:sp>
        <p:nvSpPr>
          <p:cNvPr id="48135" name="Text Box 7"/>
          <p:cNvSpPr txBox="1">
            <a:spLocks noChangeArrowheads="1"/>
          </p:cNvSpPr>
          <p:nvPr/>
        </p:nvSpPr>
        <p:spPr bwMode="auto">
          <a:xfrm>
            <a:off x="4343400" y="2743200"/>
            <a:ext cx="4289425" cy="925513"/>
          </a:xfrm>
          <a:prstGeom prst="rect">
            <a:avLst/>
          </a:prstGeom>
          <a:noFill/>
          <a:ln w="9525">
            <a:solidFill>
              <a:schemeClr val="tx1"/>
            </a:solidFill>
            <a:miter lim="800000"/>
            <a:headEnd/>
            <a:tailEnd/>
          </a:ln>
          <a:effectLst/>
        </p:spPr>
        <p:txBody>
          <a:bodyPr wrap="none">
            <a:spAutoFit/>
          </a:bodyPr>
          <a:lstStyle/>
          <a:p>
            <a:r>
              <a:rPr lang="en-US" altLang="he-IL" sz="1800" b="1">
                <a:latin typeface="Courier New" pitchFamily="49" charset="0"/>
              </a:rPr>
              <a:t>interface SouthParkCharacter {</a:t>
            </a:r>
          </a:p>
          <a:p>
            <a:r>
              <a:rPr lang="en-US" altLang="he-IL" sz="1800" b="1">
                <a:latin typeface="Courier New" pitchFamily="49" charset="0"/>
              </a:rPr>
              <a:t>   void curse();</a:t>
            </a:r>
          </a:p>
          <a:p>
            <a:r>
              <a:rPr lang="en-US" altLang="he-IL" sz="1800" b="1">
                <a:latin typeface="Courier New" pitchFamily="49" charset="0"/>
              </a:rPr>
              <a:t>}</a:t>
            </a:r>
          </a:p>
        </p:txBody>
      </p:sp>
      <p:sp>
        <p:nvSpPr>
          <p:cNvPr id="48137" name="Text Box 9"/>
          <p:cNvSpPr txBox="1">
            <a:spLocks noChangeArrowheads="1"/>
          </p:cNvSpPr>
          <p:nvPr/>
        </p:nvSpPr>
        <p:spPr bwMode="auto">
          <a:xfrm>
            <a:off x="228600" y="1235075"/>
            <a:ext cx="3470275" cy="925513"/>
          </a:xfrm>
          <a:prstGeom prst="rect">
            <a:avLst/>
          </a:prstGeom>
          <a:noFill/>
          <a:ln w="9525">
            <a:solidFill>
              <a:schemeClr val="tx1"/>
            </a:solidFill>
            <a:miter lim="800000"/>
            <a:headEnd/>
            <a:tailEnd/>
          </a:ln>
          <a:effectLst/>
        </p:spPr>
        <p:txBody>
          <a:bodyPr wrap="none">
            <a:spAutoFit/>
          </a:bodyPr>
          <a:lstStyle/>
          <a:p>
            <a:r>
              <a:rPr lang="en-US" altLang="he-IL" sz="1800" b="1">
                <a:latin typeface="Courier New" pitchFamily="49" charset="0"/>
              </a:rPr>
              <a:t>interface IChef {</a:t>
            </a:r>
          </a:p>
          <a:p>
            <a:r>
              <a:rPr lang="en-US" altLang="he-IL" sz="1800" b="1">
                <a:latin typeface="Courier New" pitchFamily="49" charset="0"/>
              </a:rPr>
              <a:t>   void cook(Food food);</a:t>
            </a:r>
          </a:p>
          <a:p>
            <a:r>
              <a:rPr lang="en-US" altLang="he-IL" sz="1800" b="1">
                <a:latin typeface="Courier New" pitchFamily="49" charset="0"/>
              </a:rPr>
              <a:t>}</a:t>
            </a:r>
          </a:p>
        </p:txBody>
      </p:sp>
      <p:sp>
        <p:nvSpPr>
          <p:cNvPr id="48138" name="Text Box 10"/>
          <p:cNvSpPr txBox="1">
            <a:spLocks noChangeArrowheads="1"/>
          </p:cNvSpPr>
          <p:nvPr/>
        </p:nvSpPr>
        <p:spPr bwMode="auto">
          <a:xfrm>
            <a:off x="304800" y="2743200"/>
            <a:ext cx="3743325" cy="925513"/>
          </a:xfrm>
          <a:prstGeom prst="rect">
            <a:avLst/>
          </a:prstGeom>
          <a:noFill/>
          <a:ln w="9525">
            <a:solidFill>
              <a:schemeClr val="tx1"/>
            </a:solidFill>
            <a:miter lim="800000"/>
            <a:headEnd/>
            <a:tailEnd/>
          </a:ln>
          <a:effectLst/>
        </p:spPr>
        <p:txBody>
          <a:bodyPr wrap="none">
            <a:spAutoFit/>
          </a:bodyPr>
          <a:lstStyle/>
          <a:p>
            <a:r>
              <a:rPr lang="en-US" altLang="he-IL" sz="1800" b="1">
                <a:latin typeface="Courier New" pitchFamily="49" charset="0"/>
              </a:rPr>
              <a:t>interface BabyKicker {</a:t>
            </a:r>
          </a:p>
          <a:p>
            <a:r>
              <a:rPr lang="en-US" altLang="he-IL" sz="1800" b="1">
                <a:latin typeface="Courier New" pitchFamily="49" charset="0"/>
              </a:rPr>
              <a:t>   void kickTheBaby(Baby);</a:t>
            </a:r>
          </a:p>
          <a:p>
            <a:r>
              <a:rPr lang="en-US" altLang="he-IL" sz="1800" b="1">
                <a:latin typeface="Courier New" pitchFamily="49" charset="0"/>
              </a:rPr>
              <a:t>}</a:t>
            </a:r>
          </a:p>
        </p:txBody>
      </p:sp>
      <p:sp>
        <p:nvSpPr>
          <p:cNvPr id="48141" name="Text Box 13"/>
          <p:cNvSpPr txBox="1">
            <a:spLocks noChangeArrowheads="1"/>
          </p:cNvSpPr>
          <p:nvPr/>
        </p:nvSpPr>
        <p:spPr bwMode="auto">
          <a:xfrm>
            <a:off x="990600" y="4114800"/>
            <a:ext cx="6883400" cy="2024063"/>
          </a:xfrm>
          <a:prstGeom prst="rect">
            <a:avLst/>
          </a:prstGeom>
          <a:noFill/>
          <a:ln w="9525">
            <a:solidFill>
              <a:schemeClr val="tx1"/>
            </a:solidFill>
            <a:miter lim="800000"/>
            <a:headEnd/>
            <a:tailEnd/>
          </a:ln>
          <a:effectLst/>
        </p:spPr>
        <p:txBody>
          <a:bodyPr wrap="none">
            <a:spAutoFit/>
          </a:bodyPr>
          <a:lstStyle/>
          <a:p>
            <a:r>
              <a:rPr lang="en-US" altLang="he-IL" sz="1800" b="1">
                <a:latin typeface="Courier New" pitchFamily="49" charset="0"/>
              </a:rPr>
              <a:t>class Chef implements IChef, SouthParkCharacter {</a:t>
            </a:r>
          </a:p>
          <a:p>
            <a:r>
              <a:rPr lang="en-US" altLang="he-IL" sz="1800" b="1">
                <a:latin typeface="Courier New" pitchFamily="49" charset="0"/>
              </a:rPr>
              <a:t>	// overridden methods MUST be public</a:t>
            </a:r>
          </a:p>
          <a:p>
            <a:r>
              <a:rPr lang="en-US" altLang="he-IL" sz="1800" b="1">
                <a:latin typeface="Courier New" pitchFamily="49" charset="0"/>
              </a:rPr>
              <a:t>	// can you tell why ?</a:t>
            </a:r>
          </a:p>
          <a:p>
            <a:r>
              <a:rPr lang="en-US" altLang="he-IL" sz="1800" b="1">
                <a:latin typeface="Courier New" pitchFamily="49" charset="0"/>
              </a:rPr>
              <a:t>	public void curse() { … }</a:t>
            </a:r>
          </a:p>
          <a:p>
            <a:r>
              <a:rPr lang="en-US" altLang="he-IL" sz="1800" b="1">
                <a:latin typeface="Courier New" pitchFamily="49" charset="0"/>
              </a:rPr>
              <a:t>	public void cook(Food f) { … }</a:t>
            </a:r>
          </a:p>
          <a:p>
            <a:r>
              <a:rPr lang="en-US" altLang="he-IL" sz="1800" b="1">
                <a:latin typeface="Courier New" pitchFamily="49" charset="0"/>
              </a:rPr>
              <a:t>}</a:t>
            </a:r>
          </a:p>
          <a:p>
            <a:r>
              <a:rPr lang="en-US" altLang="he-IL" sz="1800" b="1">
                <a:latin typeface="Courier New" pitchFamily="49" charset="0"/>
              </a:rPr>
              <a:t>		</a:t>
            </a:r>
          </a:p>
        </p:txBody>
      </p:sp>
      <p:sp>
        <p:nvSpPr>
          <p:cNvPr id="48142" name="Text Box 14"/>
          <p:cNvSpPr txBox="1">
            <a:spLocks noChangeArrowheads="1"/>
          </p:cNvSpPr>
          <p:nvPr/>
        </p:nvSpPr>
        <p:spPr bwMode="auto">
          <a:xfrm>
            <a:off x="990600" y="6172200"/>
            <a:ext cx="6705600" cy="366713"/>
          </a:xfrm>
          <a:prstGeom prst="rect">
            <a:avLst/>
          </a:prstGeom>
          <a:noFill/>
          <a:ln w="9525">
            <a:noFill/>
            <a:miter lim="800000"/>
            <a:headEnd/>
            <a:tailEnd/>
          </a:ln>
          <a:effectLst/>
        </p:spPr>
        <p:txBody>
          <a:bodyPr>
            <a:spAutoFit/>
          </a:bodyPr>
          <a:lstStyle/>
          <a:p>
            <a:pPr>
              <a:spcBef>
                <a:spcPct val="50000"/>
              </a:spcBef>
            </a:pPr>
            <a:r>
              <a:rPr lang="en-US" altLang="he-IL" sz="1800"/>
              <a:t>* access rights (Java forbids reducing of access rights)</a:t>
            </a:r>
            <a:endParaRPr lang="en-US" sz="1800"/>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ChangeArrowheads="1"/>
          </p:cNvSpPr>
          <p:nvPr>
            <p:ph type="title"/>
          </p:nvPr>
        </p:nvSpPr>
        <p:spPr/>
        <p:txBody>
          <a:bodyPr/>
          <a:lstStyle/>
          <a:p>
            <a:r>
              <a:rPr lang="en-US" altLang="he-IL"/>
              <a:t>When to use an interface ?</a:t>
            </a:r>
          </a:p>
        </p:txBody>
      </p:sp>
      <p:sp>
        <p:nvSpPr>
          <p:cNvPr id="84997" name="Text Box 5"/>
          <p:cNvSpPr txBox="1">
            <a:spLocks noChangeArrowheads="1"/>
          </p:cNvSpPr>
          <p:nvPr/>
        </p:nvSpPr>
        <p:spPr bwMode="auto">
          <a:xfrm>
            <a:off x="1447800" y="2286000"/>
            <a:ext cx="6440488" cy="2051050"/>
          </a:xfrm>
          <a:prstGeom prst="rect">
            <a:avLst/>
          </a:prstGeom>
          <a:noFill/>
          <a:ln w="9525">
            <a:solidFill>
              <a:schemeClr val="tx1"/>
            </a:solidFill>
            <a:miter lim="800000"/>
            <a:headEnd/>
            <a:tailEnd/>
          </a:ln>
          <a:effectLst/>
        </p:spPr>
        <p:txBody>
          <a:bodyPr>
            <a:spAutoFit/>
          </a:bodyPr>
          <a:lstStyle/>
          <a:p>
            <a:r>
              <a:rPr lang="en-US" altLang="he-IL" sz="3200"/>
              <a:t>Perfect tool for encapsulating the classes inner structure. Only the interface will be exposed</a:t>
            </a:r>
          </a:p>
          <a:p>
            <a:endParaRPr lang="en-US" altLang="en-US" sz="3200"/>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2" name="Rectangle 4"/>
          <p:cNvSpPr>
            <a:spLocks noGrp="1" noChangeArrowheads="1"/>
          </p:cNvSpPr>
          <p:nvPr>
            <p:ph type="title"/>
          </p:nvPr>
        </p:nvSpPr>
        <p:spPr>
          <a:xfrm>
            <a:off x="685800" y="76200"/>
            <a:ext cx="7772400" cy="1143000"/>
          </a:xfrm>
        </p:spPr>
        <p:txBody>
          <a:bodyPr/>
          <a:lstStyle/>
          <a:p>
            <a:r>
              <a:rPr lang="en-US"/>
              <a:t>Collections</a:t>
            </a:r>
          </a:p>
        </p:txBody>
      </p:sp>
      <p:sp>
        <p:nvSpPr>
          <p:cNvPr id="171013" name="Rectangle 5"/>
          <p:cNvSpPr>
            <a:spLocks noGrp="1" noChangeArrowheads="1"/>
          </p:cNvSpPr>
          <p:nvPr>
            <p:ph idx="1"/>
          </p:nvPr>
        </p:nvSpPr>
        <p:spPr>
          <a:xfrm>
            <a:off x="304800" y="1143000"/>
            <a:ext cx="8686800" cy="5486400"/>
          </a:xfrm>
        </p:spPr>
        <p:txBody>
          <a:bodyPr/>
          <a:lstStyle/>
          <a:p>
            <a:r>
              <a:rPr lang="en-US"/>
              <a:t>Collection/container</a:t>
            </a:r>
          </a:p>
          <a:p>
            <a:pPr lvl="1"/>
            <a:r>
              <a:rPr lang="en-US"/>
              <a:t>object that groups multiple elements </a:t>
            </a:r>
          </a:p>
          <a:p>
            <a:pPr lvl="1"/>
            <a:r>
              <a:rPr lang="en-US"/>
              <a:t>used to store, retrieve, manipulate, communicate aggregate data</a:t>
            </a:r>
          </a:p>
          <a:p>
            <a:r>
              <a:rPr lang="en-US"/>
              <a:t>Iterator - object used for traversing a collection and selectively remove elements</a:t>
            </a:r>
          </a:p>
          <a:p>
            <a:endParaRPr lang="en-US"/>
          </a:p>
          <a:p>
            <a:r>
              <a:rPr lang="en-US"/>
              <a:t>Generics – implementation is parametric in the type of elements</a:t>
            </a:r>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Rectangle 2"/>
          <p:cNvSpPr>
            <a:spLocks noGrp="1" noChangeArrowheads="1"/>
          </p:cNvSpPr>
          <p:nvPr>
            <p:ph type="title"/>
          </p:nvPr>
        </p:nvSpPr>
        <p:spPr>
          <a:xfrm>
            <a:off x="685800" y="76200"/>
            <a:ext cx="7772400" cy="1143000"/>
          </a:xfrm>
        </p:spPr>
        <p:txBody>
          <a:bodyPr/>
          <a:lstStyle/>
          <a:p>
            <a:r>
              <a:rPr lang="en-US"/>
              <a:t>Java Collection Framework</a:t>
            </a:r>
          </a:p>
        </p:txBody>
      </p:sp>
      <p:sp>
        <p:nvSpPr>
          <p:cNvPr id="179203" name="Rectangle 3"/>
          <p:cNvSpPr>
            <a:spLocks noGrp="1" noChangeArrowheads="1"/>
          </p:cNvSpPr>
          <p:nvPr>
            <p:ph idx="1"/>
          </p:nvPr>
        </p:nvSpPr>
        <p:spPr>
          <a:xfrm>
            <a:off x="685800" y="1295400"/>
            <a:ext cx="7772400" cy="5334000"/>
          </a:xfrm>
        </p:spPr>
        <p:txBody>
          <a:bodyPr/>
          <a:lstStyle/>
          <a:p>
            <a:pPr>
              <a:lnSpc>
                <a:spcPct val="90000"/>
              </a:lnSpc>
            </a:pPr>
            <a:r>
              <a:rPr lang="en-US" sz="2400"/>
              <a:t>Goal: Implement reusable data-structures and functionality</a:t>
            </a:r>
          </a:p>
          <a:p>
            <a:pPr>
              <a:lnSpc>
                <a:spcPct val="90000"/>
              </a:lnSpc>
            </a:pPr>
            <a:endParaRPr lang="en-US" sz="2400"/>
          </a:p>
          <a:p>
            <a:pPr>
              <a:lnSpc>
                <a:spcPct val="90000"/>
              </a:lnSpc>
            </a:pPr>
            <a:r>
              <a:rPr lang="en-US" sz="2400"/>
              <a:t>Collection interfaces - manipulate collections independently of representation details</a:t>
            </a:r>
          </a:p>
          <a:p>
            <a:pPr>
              <a:lnSpc>
                <a:spcPct val="90000"/>
              </a:lnSpc>
            </a:pPr>
            <a:r>
              <a:rPr lang="en-US" sz="2400"/>
              <a:t>Collection implementations - reusable data structures</a:t>
            </a:r>
          </a:p>
          <a:p>
            <a:pPr>
              <a:spcBef>
                <a:spcPct val="0"/>
              </a:spcBef>
              <a:buFontTx/>
              <a:buNone/>
            </a:pPr>
            <a:r>
              <a:rPr lang="en-US" sz="2400"/>
              <a:t>	</a:t>
            </a:r>
            <a:r>
              <a:rPr lang="en-US" sz="2000">
                <a:latin typeface="Courier New" pitchFamily="49" charset="0"/>
                <a:cs typeface="Courier New" pitchFamily="49" charset="0"/>
              </a:rPr>
              <a:t>List&lt;String&gt; list = new ArrayList&lt;String&gt;(c); </a:t>
            </a:r>
            <a:endParaRPr lang="en-US" sz="2400"/>
          </a:p>
          <a:p>
            <a:pPr>
              <a:lnSpc>
                <a:spcPct val="90000"/>
              </a:lnSpc>
            </a:pPr>
            <a:r>
              <a:rPr lang="en-US" sz="2400"/>
              <a:t>Algorithms - reusable functionality</a:t>
            </a:r>
          </a:p>
          <a:p>
            <a:pPr lvl="1">
              <a:lnSpc>
                <a:spcPct val="90000"/>
              </a:lnSpc>
            </a:pPr>
            <a:r>
              <a:rPr lang="en-US" sz="2000"/>
              <a:t>computations on objects that implement collection interfaces</a:t>
            </a:r>
          </a:p>
          <a:p>
            <a:pPr lvl="1">
              <a:lnSpc>
                <a:spcPct val="90000"/>
              </a:lnSpc>
            </a:pPr>
            <a:r>
              <a:rPr lang="en-US" sz="2000"/>
              <a:t>e.g., searching, sorting</a:t>
            </a:r>
          </a:p>
          <a:p>
            <a:pPr lvl="1">
              <a:lnSpc>
                <a:spcPct val="90000"/>
              </a:lnSpc>
            </a:pPr>
            <a:r>
              <a:rPr lang="en-US" sz="2000"/>
              <a:t>polymorphic: the same method can be used on many different implementations of the appropriate collection interface</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3" cstate="print"/>
          <a:srcRect/>
          <a:stretch>
            <a:fillRect/>
          </a:stretch>
        </p:blipFill>
        <p:spPr bwMode="auto">
          <a:xfrm>
            <a:off x="395536" y="1196752"/>
            <a:ext cx="7992888" cy="4320480"/>
          </a:xfrm>
          <a:prstGeom prst="rect">
            <a:avLst/>
          </a:prstGeom>
          <a:noFill/>
          <a:ln w="9525">
            <a:noFill/>
            <a:miter lim="800000"/>
            <a:headEnd/>
            <a:tailEnd/>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8" name="Rectangle 4"/>
          <p:cNvSpPr>
            <a:spLocks noGrp="1" noChangeArrowheads="1"/>
          </p:cNvSpPr>
          <p:nvPr>
            <p:ph type="title"/>
          </p:nvPr>
        </p:nvSpPr>
        <p:spPr>
          <a:xfrm>
            <a:off x="685800" y="76200"/>
            <a:ext cx="7772400" cy="1143000"/>
          </a:xfrm>
        </p:spPr>
        <p:txBody>
          <a:bodyPr/>
          <a:lstStyle/>
          <a:p>
            <a:r>
              <a:rPr lang="en-US"/>
              <a:t>Collection Interfaces</a:t>
            </a:r>
          </a:p>
        </p:txBody>
      </p:sp>
      <p:sp>
        <p:nvSpPr>
          <p:cNvPr id="175109" name="Rectangle 5"/>
          <p:cNvSpPr>
            <a:spLocks noChangeArrowheads="1"/>
          </p:cNvSpPr>
          <p:nvPr/>
        </p:nvSpPr>
        <p:spPr bwMode="auto">
          <a:xfrm>
            <a:off x="762000" y="1905000"/>
            <a:ext cx="3962400" cy="609600"/>
          </a:xfrm>
          <a:prstGeom prst="rect">
            <a:avLst/>
          </a:prstGeom>
          <a:noFill/>
          <a:ln w="9525">
            <a:solidFill>
              <a:schemeClr val="tx1"/>
            </a:solidFill>
            <a:miter lim="800000"/>
            <a:headEnd/>
            <a:tailEnd/>
          </a:ln>
          <a:effectLst/>
        </p:spPr>
        <p:txBody>
          <a:bodyPr wrap="none" anchor="ctr"/>
          <a:lstStyle/>
          <a:p>
            <a:pPr algn="ctr"/>
            <a:r>
              <a:rPr lang="en-US"/>
              <a:t>Collection</a:t>
            </a:r>
          </a:p>
        </p:txBody>
      </p:sp>
      <p:sp>
        <p:nvSpPr>
          <p:cNvPr id="175110" name="Rectangle 6"/>
          <p:cNvSpPr>
            <a:spLocks noChangeArrowheads="1"/>
          </p:cNvSpPr>
          <p:nvPr/>
        </p:nvSpPr>
        <p:spPr bwMode="auto">
          <a:xfrm>
            <a:off x="762000" y="2819400"/>
            <a:ext cx="1295400" cy="609600"/>
          </a:xfrm>
          <a:prstGeom prst="rect">
            <a:avLst/>
          </a:prstGeom>
          <a:noFill/>
          <a:ln w="9525">
            <a:solidFill>
              <a:schemeClr val="tx1"/>
            </a:solidFill>
            <a:miter lim="800000"/>
            <a:headEnd/>
            <a:tailEnd/>
          </a:ln>
          <a:effectLst/>
        </p:spPr>
        <p:txBody>
          <a:bodyPr wrap="none" anchor="ctr"/>
          <a:lstStyle/>
          <a:p>
            <a:pPr algn="ctr"/>
            <a:r>
              <a:rPr lang="en-US"/>
              <a:t>Set</a:t>
            </a:r>
          </a:p>
        </p:txBody>
      </p:sp>
      <p:sp>
        <p:nvSpPr>
          <p:cNvPr id="175111" name="Rectangle 7"/>
          <p:cNvSpPr>
            <a:spLocks noChangeArrowheads="1"/>
          </p:cNvSpPr>
          <p:nvPr/>
        </p:nvSpPr>
        <p:spPr bwMode="auto">
          <a:xfrm>
            <a:off x="2209800" y="2819400"/>
            <a:ext cx="1295400" cy="609600"/>
          </a:xfrm>
          <a:prstGeom prst="rect">
            <a:avLst/>
          </a:prstGeom>
          <a:noFill/>
          <a:ln w="9525">
            <a:solidFill>
              <a:schemeClr val="tx1"/>
            </a:solidFill>
            <a:miter lim="800000"/>
            <a:headEnd/>
            <a:tailEnd/>
          </a:ln>
          <a:effectLst/>
        </p:spPr>
        <p:txBody>
          <a:bodyPr wrap="none" anchor="ctr"/>
          <a:lstStyle/>
          <a:p>
            <a:pPr algn="ctr"/>
            <a:r>
              <a:rPr lang="en-US"/>
              <a:t>List</a:t>
            </a:r>
          </a:p>
        </p:txBody>
      </p:sp>
      <p:sp>
        <p:nvSpPr>
          <p:cNvPr id="175112" name="Rectangle 8"/>
          <p:cNvSpPr>
            <a:spLocks noChangeArrowheads="1"/>
          </p:cNvSpPr>
          <p:nvPr/>
        </p:nvSpPr>
        <p:spPr bwMode="auto">
          <a:xfrm>
            <a:off x="3581400" y="2819400"/>
            <a:ext cx="1295400" cy="609600"/>
          </a:xfrm>
          <a:prstGeom prst="rect">
            <a:avLst/>
          </a:prstGeom>
          <a:noFill/>
          <a:ln w="9525">
            <a:solidFill>
              <a:schemeClr val="tx1"/>
            </a:solidFill>
            <a:miter lim="800000"/>
            <a:headEnd/>
            <a:tailEnd/>
          </a:ln>
          <a:effectLst/>
        </p:spPr>
        <p:txBody>
          <a:bodyPr wrap="none" anchor="ctr"/>
          <a:lstStyle/>
          <a:p>
            <a:pPr algn="ctr"/>
            <a:r>
              <a:rPr lang="en-US"/>
              <a:t>Queue</a:t>
            </a:r>
          </a:p>
        </p:txBody>
      </p:sp>
      <p:sp>
        <p:nvSpPr>
          <p:cNvPr id="175113" name="Rectangle 9"/>
          <p:cNvSpPr>
            <a:spLocks noChangeArrowheads="1"/>
          </p:cNvSpPr>
          <p:nvPr/>
        </p:nvSpPr>
        <p:spPr bwMode="auto">
          <a:xfrm>
            <a:off x="762000" y="3657600"/>
            <a:ext cx="1295400" cy="609600"/>
          </a:xfrm>
          <a:prstGeom prst="rect">
            <a:avLst/>
          </a:prstGeom>
          <a:noFill/>
          <a:ln w="9525">
            <a:solidFill>
              <a:schemeClr val="tx1"/>
            </a:solidFill>
            <a:miter lim="800000"/>
            <a:headEnd/>
            <a:tailEnd/>
          </a:ln>
          <a:effectLst/>
        </p:spPr>
        <p:txBody>
          <a:bodyPr wrap="none" anchor="ctr"/>
          <a:lstStyle/>
          <a:p>
            <a:pPr algn="ctr"/>
            <a:r>
              <a:rPr lang="en-US"/>
              <a:t>SortedSet</a:t>
            </a:r>
          </a:p>
        </p:txBody>
      </p:sp>
      <p:sp>
        <p:nvSpPr>
          <p:cNvPr id="175114" name="Rectangle 10"/>
          <p:cNvSpPr>
            <a:spLocks noChangeArrowheads="1"/>
          </p:cNvSpPr>
          <p:nvPr/>
        </p:nvSpPr>
        <p:spPr bwMode="auto">
          <a:xfrm>
            <a:off x="6934200" y="1905000"/>
            <a:ext cx="1600200" cy="609600"/>
          </a:xfrm>
          <a:prstGeom prst="rect">
            <a:avLst/>
          </a:prstGeom>
          <a:noFill/>
          <a:ln w="9525">
            <a:solidFill>
              <a:schemeClr val="tx1"/>
            </a:solidFill>
            <a:miter lim="800000"/>
            <a:headEnd/>
            <a:tailEnd/>
          </a:ln>
          <a:effectLst/>
        </p:spPr>
        <p:txBody>
          <a:bodyPr wrap="none" anchor="ctr"/>
          <a:lstStyle/>
          <a:p>
            <a:pPr algn="ctr"/>
            <a:r>
              <a:rPr lang="en-US"/>
              <a:t>Map</a:t>
            </a:r>
          </a:p>
        </p:txBody>
      </p:sp>
      <p:sp>
        <p:nvSpPr>
          <p:cNvPr id="175115" name="Rectangle 11"/>
          <p:cNvSpPr>
            <a:spLocks noChangeArrowheads="1"/>
          </p:cNvSpPr>
          <p:nvPr/>
        </p:nvSpPr>
        <p:spPr bwMode="auto">
          <a:xfrm>
            <a:off x="6934200" y="2895600"/>
            <a:ext cx="1600200" cy="609600"/>
          </a:xfrm>
          <a:prstGeom prst="rect">
            <a:avLst/>
          </a:prstGeom>
          <a:noFill/>
          <a:ln w="9525">
            <a:solidFill>
              <a:schemeClr val="tx1"/>
            </a:solidFill>
            <a:miter lim="800000"/>
            <a:headEnd/>
            <a:tailEnd/>
          </a:ln>
          <a:effectLst/>
        </p:spPr>
        <p:txBody>
          <a:bodyPr wrap="none" anchor="ctr"/>
          <a:lstStyle/>
          <a:p>
            <a:pPr algn="ctr"/>
            <a:r>
              <a:rPr lang="en-US"/>
              <a:t>Sorted Map</a:t>
            </a:r>
          </a:p>
        </p:txBody>
      </p:sp>
      <p:cxnSp>
        <p:nvCxnSpPr>
          <p:cNvPr id="175119" name="AutoShape 15"/>
          <p:cNvCxnSpPr>
            <a:cxnSpLocks noChangeShapeType="1"/>
            <a:stCxn id="175109" idx="2"/>
            <a:endCxn id="175110" idx="0"/>
          </p:cNvCxnSpPr>
          <p:nvPr/>
        </p:nvCxnSpPr>
        <p:spPr bwMode="auto">
          <a:xfrm flipH="1">
            <a:off x="1409700" y="2514600"/>
            <a:ext cx="1333500" cy="304800"/>
          </a:xfrm>
          <a:prstGeom prst="straightConnector1">
            <a:avLst/>
          </a:prstGeom>
          <a:noFill/>
          <a:ln w="9525">
            <a:solidFill>
              <a:schemeClr val="tx1"/>
            </a:solidFill>
            <a:round/>
            <a:headEnd/>
            <a:tailEnd/>
          </a:ln>
          <a:effectLst/>
        </p:spPr>
      </p:cxnSp>
      <p:cxnSp>
        <p:nvCxnSpPr>
          <p:cNvPr id="175120" name="AutoShape 16"/>
          <p:cNvCxnSpPr>
            <a:cxnSpLocks noChangeShapeType="1"/>
            <a:stCxn id="175109" idx="2"/>
            <a:endCxn id="175111" idx="0"/>
          </p:cNvCxnSpPr>
          <p:nvPr/>
        </p:nvCxnSpPr>
        <p:spPr bwMode="auto">
          <a:xfrm>
            <a:off x="2743200" y="2514600"/>
            <a:ext cx="114300" cy="304800"/>
          </a:xfrm>
          <a:prstGeom prst="straightConnector1">
            <a:avLst/>
          </a:prstGeom>
          <a:noFill/>
          <a:ln w="9525">
            <a:solidFill>
              <a:schemeClr val="tx1"/>
            </a:solidFill>
            <a:round/>
            <a:headEnd/>
            <a:tailEnd/>
          </a:ln>
          <a:effectLst/>
        </p:spPr>
      </p:cxnSp>
      <p:cxnSp>
        <p:nvCxnSpPr>
          <p:cNvPr id="175121" name="AutoShape 17"/>
          <p:cNvCxnSpPr>
            <a:cxnSpLocks noChangeShapeType="1"/>
            <a:stCxn id="175109" idx="2"/>
            <a:endCxn id="175112" idx="0"/>
          </p:cNvCxnSpPr>
          <p:nvPr/>
        </p:nvCxnSpPr>
        <p:spPr bwMode="auto">
          <a:xfrm>
            <a:off x="2743200" y="2514600"/>
            <a:ext cx="1485900" cy="304800"/>
          </a:xfrm>
          <a:prstGeom prst="straightConnector1">
            <a:avLst/>
          </a:prstGeom>
          <a:noFill/>
          <a:ln w="9525">
            <a:solidFill>
              <a:schemeClr val="tx1"/>
            </a:solidFill>
            <a:round/>
            <a:headEnd/>
            <a:tailEnd/>
          </a:ln>
          <a:effectLst/>
        </p:spPr>
      </p:cxnSp>
      <p:cxnSp>
        <p:nvCxnSpPr>
          <p:cNvPr id="175122" name="AutoShape 18"/>
          <p:cNvCxnSpPr>
            <a:cxnSpLocks noChangeShapeType="1"/>
            <a:stCxn id="175110" idx="2"/>
            <a:endCxn id="175113" idx="0"/>
          </p:cNvCxnSpPr>
          <p:nvPr/>
        </p:nvCxnSpPr>
        <p:spPr bwMode="auto">
          <a:xfrm>
            <a:off x="1409700" y="3429000"/>
            <a:ext cx="0" cy="228600"/>
          </a:xfrm>
          <a:prstGeom prst="straightConnector1">
            <a:avLst/>
          </a:prstGeom>
          <a:noFill/>
          <a:ln w="9525">
            <a:solidFill>
              <a:schemeClr val="tx1"/>
            </a:solidFill>
            <a:round/>
            <a:headEnd/>
            <a:tailEnd/>
          </a:ln>
          <a:effectLst/>
        </p:spPr>
      </p:cxnSp>
      <p:cxnSp>
        <p:nvCxnSpPr>
          <p:cNvPr id="175123" name="AutoShape 19"/>
          <p:cNvCxnSpPr>
            <a:cxnSpLocks noChangeShapeType="1"/>
            <a:stCxn id="175114" idx="2"/>
            <a:endCxn id="175115" idx="0"/>
          </p:cNvCxnSpPr>
          <p:nvPr/>
        </p:nvCxnSpPr>
        <p:spPr bwMode="auto">
          <a:xfrm>
            <a:off x="7734300" y="2514600"/>
            <a:ext cx="0" cy="381000"/>
          </a:xfrm>
          <a:prstGeom prst="straightConnector1">
            <a:avLst/>
          </a:prstGeom>
          <a:noFill/>
          <a:ln w="9525">
            <a:solidFill>
              <a:schemeClr val="tx1"/>
            </a:solidFill>
            <a:round/>
            <a:headEnd/>
            <a:tailEnd/>
          </a:ln>
          <a:effectLst/>
        </p:spPr>
      </p:cxn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2"/>
          <p:cNvSpPr>
            <a:spLocks noGrp="1" noChangeArrowheads="1"/>
          </p:cNvSpPr>
          <p:nvPr>
            <p:ph type="title"/>
          </p:nvPr>
        </p:nvSpPr>
        <p:spPr>
          <a:xfrm>
            <a:off x="685800" y="-228600"/>
            <a:ext cx="7772400" cy="1143000"/>
          </a:xfrm>
        </p:spPr>
        <p:txBody>
          <a:bodyPr/>
          <a:lstStyle/>
          <a:p>
            <a:r>
              <a:rPr lang="en-US"/>
              <a:t>Collection Interface</a:t>
            </a:r>
          </a:p>
        </p:txBody>
      </p:sp>
      <p:sp>
        <p:nvSpPr>
          <p:cNvPr id="177155" name="Rectangle 3"/>
          <p:cNvSpPr>
            <a:spLocks noGrp="1" noChangeArrowheads="1"/>
          </p:cNvSpPr>
          <p:nvPr>
            <p:ph idx="1"/>
          </p:nvPr>
        </p:nvSpPr>
        <p:spPr>
          <a:xfrm>
            <a:off x="685800" y="914400"/>
            <a:ext cx="7772400" cy="5715000"/>
          </a:xfrm>
        </p:spPr>
        <p:txBody>
          <a:bodyPr/>
          <a:lstStyle/>
          <a:p>
            <a:pPr>
              <a:lnSpc>
                <a:spcPct val="80000"/>
              </a:lnSpc>
            </a:pPr>
            <a:r>
              <a:rPr lang="en-US" sz="2800"/>
              <a:t>Basic Operations </a:t>
            </a:r>
          </a:p>
          <a:p>
            <a:pPr lvl="1">
              <a:lnSpc>
                <a:spcPct val="80000"/>
              </a:lnSpc>
            </a:pPr>
            <a:r>
              <a:rPr lang="en-US" sz="2400"/>
              <a:t>int size(); </a:t>
            </a:r>
          </a:p>
          <a:p>
            <a:pPr lvl="1">
              <a:lnSpc>
                <a:spcPct val="80000"/>
              </a:lnSpc>
            </a:pPr>
            <a:r>
              <a:rPr lang="en-US" sz="2400"/>
              <a:t>boolean isEmpty(); </a:t>
            </a:r>
          </a:p>
          <a:p>
            <a:pPr lvl="1">
              <a:lnSpc>
                <a:spcPct val="80000"/>
              </a:lnSpc>
            </a:pPr>
            <a:r>
              <a:rPr lang="en-US" sz="2400"/>
              <a:t>boolean contains(Object element); </a:t>
            </a:r>
          </a:p>
          <a:p>
            <a:pPr lvl="1">
              <a:lnSpc>
                <a:spcPct val="80000"/>
              </a:lnSpc>
            </a:pPr>
            <a:r>
              <a:rPr lang="en-US" sz="2400"/>
              <a:t>boolean add(E element); </a:t>
            </a:r>
          </a:p>
          <a:p>
            <a:pPr lvl="1">
              <a:lnSpc>
                <a:spcPct val="80000"/>
              </a:lnSpc>
            </a:pPr>
            <a:r>
              <a:rPr lang="en-US" sz="2400"/>
              <a:t>boolean remove(Object element); </a:t>
            </a:r>
          </a:p>
          <a:p>
            <a:pPr lvl="1">
              <a:lnSpc>
                <a:spcPct val="80000"/>
              </a:lnSpc>
            </a:pPr>
            <a:r>
              <a:rPr lang="en-US" sz="2400"/>
              <a:t>Iterator iterator(); </a:t>
            </a:r>
          </a:p>
          <a:p>
            <a:pPr>
              <a:lnSpc>
                <a:spcPct val="80000"/>
              </a:lnSpc>
            </a:pPr>
            <a:r>
              <a:rPr lang="en-US" sz="2800"/>
              <a:t>Bulk Operations </a:t>
            </a:r>
          </a:p>
          <a:p>
            <a:pPr lvl="1">
              <a:lnSpc>
                <a:spcPct val="80000"/>
              </a:lnSpc>
            </a:pPr>
            <a:r>
              <a:rPr lang="en-US" sz="2400"/>
              <a:t>boolean containsAll(Collection&lt;?&gt; c); </a:t>
            </a:r>
          </a:p>
          <a:p>
            <a:pPr lvl="1">
              <a:lnSpc>
                <a:spcPct val="80000"/>
              </a:lnSpc>
            </a:pPr>
            <a:r>
              <a:rPr lang="en-US" sz="2400"/>
              <a:t>boolean addAll(Collection&lt;? extends E&gt; c); </a:t>
            </a:r>
          </a:p>
          <a:p>
            <a:pPr lvl="1">
              <a:lnSpc>
                <a:spcPct val="80000"/>
              </a:lnSpc>
            </a:pPr>
            <a:r>
              <a:rPr lang="en-US" sz="2400"/>
              <a:t>boolean removeAll(Collection&lt;?&gt; c); </a:t>
            </a:r>
          </a:p>
          <a:p>
            <a:pPr lvl="1">
              <a:lnSpc>
                <a:spcPct val="80000"/>
              </a:lnSpc>
            </a:pPr>
            <a:r>
              <a:rPr lang="en-US" sz="2400"/>
              <a:t>boolean retainAll(Collection&lt;?&gt; c); </a:t>
            </a:r>
          </a:p>
          <a:p>
            <a:pPr lvl="1">
              <a:lnSpc>
                <a:spcPct val="80000"/>
              </a:lnSpc>
            </a:pPr>
            <a:r>
              <a:rPr lang="en-US" sz="2400"/>
              <a:t>void clear(); </a:t>
            </a:r>
          </a:p>
          <a:p>
            <a:pPr>
              <a:lnSpc>
                <a:spcPct val="80000"/>
              </a:lnSpc>
            </a:pPr>
            <a:r>
              <a:rPr lang="en-US" sz="2800"/>
              <a:t>Array Operations </a:t>
            </a:r>
          </a:p>
          <a:p>
            <a:pPr lvl="1">
              <a:lnSpc>
                <a:spcPct val="80000"/>
              </a:lnSpc>
            </a:pPr>
            <a:r>
              <a:rPr lang="en-US" sz="2400"/>
              <a:t>Object[] toArray(); &lt;T&gt; T[] toArray(T[] a); } </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Rectangle 2"/>
          <p:cNvSpPr>
            <a:spLocks noGrp="1" noChangeArrowheads="1"/>
          </p:cNvSpPr>
          <p:nvPr>
            <p:ph type="title"/>
          </p:nvPr>
        </p:nvSpPr>
        <p:spPr>
          <a:xfrm>
            <a:off x="685800" y="76200"/>
            <a:ext cx="7772400" cy="1143000"/>
          </a:xfrm>
        </p:spPr>
        <p:txBody>
          <a:bodyPr/>
          <a:lstStyle/>
          <a:p>
            <a:r>
              <a:rPr lang="en-US" sz="4000"/>
              <a:t>General Purpose Implementations</a:t>
            </a:r>
          </a:p>
        </p:txBody>
      </p:sp>
      <p:sp>
        <p:nvSpPr>
          <p:cNvPr id="182275" name="Rectangle 3"/>
          <p:cNvSpPr>
            <a:spLocks noChangeArrowheads="1"/>
          </p:cNvSpPr>
          <p:nvPr/>
        </p:nvSpPr>
        <p:spPr bwMode="auto">
          <a:xfrm>
            <a:off x="1676400" y="1905000"/>
            <a:ext cx="3962400" cy="609600"/>
          </a:xfrm>
          <a:prstGeom prst="rect">
            <a:avLst/>
          </a:prstGeom>
          <a:noFill/>
          <a:ln w="9525">
            <a:solidFill>
              <a:schemeClr val="tx1"/>
            </a:solidFill>
            <a:miter lim="800000"/>
            <a:headEnd/>
            <a:tailEnd/>
          </a:ln>
          <a:effectLst/>
        </p:spPr>
        <p:txBody>
          <a:bodyPr wrap="none" anchor="ctr"/>
          <a:lstStyle/>
          <a:p>
            <a:pPr algn="ctr"/>
            <a:r>
              <a:rPr lang="en-US"/>
              <a:t>Collection</a:t>
            </a:r>
          </a:p>
        </p:txBody>
      </p:sp>
      <p:sp>
        <p:nvSpPr>
          <p:cNvPr id="182276" name="Rectangle 4"/>
          <p:cNvSpPr>
            <a:spLocks noChangeArrowheads="1"/>
          </p:cNvSpPr>
          <p:nvPr/>
        </p:nvSpPr>
        <p:spPr bwMode="auto">
          <a:xfrm>
            <a:off x="1676400" y="2819400"/>
            <a:ext cx="1295400" cy="609600"/>
          </a:xfrm>
          <a:prstGeom prst="rect">
            <a:avLst/>
          </a:prstGeom>
          <a:noFill/>
          <a:ln w="9525">
            <a:solidFill>
              <a:schemeClr val="tx1"/>
            </a:solidFill>
            <a:miter lim="800000"/>
            <a:headEnd/>
            <a:tailEnd/>
          </a:ln>
          <a:effectLst/>
        </p:spPr>
        <p:txBody>
          <a:bodyPr wrap="none" anchor="ctr"/>
          <a:lstStyle/>
          <a:p>
            <a:pPr algn="ctr"/>
            <a:r>
              <a:rPr lang="en-US"/>
              <a:t>Set</a:t>
            </a:r>
          </a:p>
        </p:txBody>
      </p:sp>
      <p:sp>
        <p:nvSpPr>
          <p:cNvPr id="182277" name="Rectangle 5"/>
          <p:cNvSpPr>
            <a:spLocks noChangeArrowheads="1"/>
          </p:cNvSpPr>
          <p:nvPr/>
        </p:nvSpPr>
        <p:spPr bwMode="auto">
          <a:xfrm>
            <a:off x="3124200" y="2819400"/>
            <a:ext cx="1295400" cy="609600"/>
          </a:xfrm>
          <a:prstGeom prst="rect">
            <a:avLst/>
          </a:prstGeom>
          <a:noFill/>
          <a:ln w="9525">
            <a:solidFill>
              <a:schemeClr val="tx1"/>
            </a:solidFill>
            <a:miter lim="800000"/>
            <a:headEnd/>
            <a:tailEnd/>
          </a:ln>
          <a:effectLst/>
        </p:spPr>
        <p:txBody>
          <a:bodyPr wrap="none" anchor="ctr"/>
          <a:lstStyle/>
          <a:p>
            <a:pPr algn="ctr"/>
            <a:r>
              <a:rPr lang="en-US"/>
              <a:t>List</a:t>
            </a:r>
          </a:p>
        </p:txBody>
      </p:sp>
      <p:sp>
        <p:nvSpPr>
          <p:cNvPr id="182278" name="Rectangle 6"/>
          <p:cNvSpPr>
            <a:spLocks noChangeArrowheads="1"/>
          </p:cNvSpPr>
          <p:nvPr/>
        </p:nvSpPr>
        <p:spPr bwMode="auto">
          <a:xfrm>
            <a:off x="4495800" y="2819400"/>
            <a:ext cx="1295400" cy="609600"/>
          </a:xfrm>
          <a:prstGeom prst="rect">
            <a:avLst/>
          </a:prstGeom>
          <a:noFill/>
          <a:ln w="9525">
            <a:solidFill>
              <a:schemeClr val="tx1"/>
            </a:solidFill>
            <a:miter lim="800000"/>
            <a:headEnd/>
            <a:tailEnd/>
          </a:ln>
          <a:effectLst/>
        </p:spPr>
        <p:txBody>
          <a:bodyPr wrap="none" anchor="ctr"/>
          <a:lstStyle/>
          <a:p>
            <a:pPr algn="ctr"/>
            <a:r>
              <a:rPr lang="en-US"/>
              <a:t>Queue</a:t>
            </a:r>
          </a:p>
        </p:txBody>
      </p:sp>
      <p:sp>
        <p:nvSpPr>
          <p:cNvPr id="182279" name="Rectangle 7"/>
          <p:cNvSpPr>
            <a:spLocks noChangeArrowheads="1"/>
          </p:cNvSpPr>
          <p:nvPr/>
        </p:nvSpPr>
        <p:spPr bwMode="auto">
          <a:xfrm>
            <a:off x="1676400" y="3657600"/>
            <a:ext cx="1295400" cy="609600"/>
          </a:xfrm>
          <a:prstGeom prst="rect">
            <a:avLst/>
          </a:prstGeom>
          <a:noFill/>
          <a:ln w="9525">
            <a:solidFill>
              <a:schemeClr val="tx1"/>
            </a:solidFill>
            <a:miter lim="800000"/>
            <a:headEnd/>
            <a:tailEnd/>
          </a:ln>
          <a:effectLst/>
        </p:spPr>
        <p:txBody>
          <a:bodyPr wrap="none" anchor="ctr"/>
          <a:lstStyle/>
          <a:p>
            <a:pPr algn="ctr"/>
            <a:r>
              <a:rPr lang="en-US"/>
              <a:t>SortedSet</a:t>
            </a:r>
          </a:p>
        </p:txBody>
      </p:sp>
      <p:sp>
        <p:nvSpPr>
          <p:cNvPr id="182280" name="Rectangle 8"/>
          <p:cNvSpPr>
            <a:spLocks noChangeArrowheads="1"/>
          </p:cNvSpPr>
          <p:nvPr/>
        </p:nvSpPr>
        <p:spPr bwMode="auto">
          <a:xfrm>
            <a:off x="6400800" y="1905000"/>
            <a:ext cx="1600200" cy="609600"/>
          </a:xfrm>
          <a:prstGeom prst="rect">
            <a:avLst/>
          </a:prstGeom>
          <a:noFill/>
          <a:ln w="9525">
            <a:solidFill>
              <a:schemeClr val="tx1"/>
            </a:solidFill>
            <a:miter lim="800000"/>
            <a:headEnd/>
            <a:tailEnd/>
          </a:ln>
          <a:effectLst/>
        </p:spPr>
        <p:txBody>
          <a:bodyPr wrap="none" anchor="ctr"/>
          <a:lstStyle/>
          <a:p>
            <a:pPr algn="ctr"/>
            <a:r>
              <a:rPr lang="en-US"/>
              <a:t>Map</a:t>
            </a:r>
          </a:p>
        </p:txBody>
      </p:sp>
      <p:sp>
        <p:nvSpPr>
          <p:cNvPr id="182281" name="Rectangle 9"/>
          <p:cNvSpPr>
            <a:spLocks noChangeArrowheads="1"/>
          </p:cNvSpPr>
          <p:nvPr/>
        </p:nvSpPr>
        <p:spPr bwMode="auto">
          <a:xfrm>
            <a:off x="6400800" y="2895600"/>
            <a:ext cx="1600200" cy="609600"/>
          </a:xfrm>
          <a:prstGeom prst="rect">
            <a:avLst/>
          </a:prstGeom>
          <a:noFill/>
          <a:ln w="9525">
            <a:solidFill>
              <a:schemeClr val="tx1"/>
            </a:solidFill>
            <a:miter lim="800000"/>
            <a:headEnd/>
            <a:tailEnd/>
          </a:ln>
          <a:effectLst/>
        </p:spPr>
        <p:txBody>
          <a:bodyPr wrap="none" anchor="ctr"/>
          <a:lstStyle/>
          <a:p>
            <a:pPr algn="ctr"/>
            <a:r>
              <a:rPr lang="en-US"/>
              <a:t>Sorted Map</a:t>
            </a:r>
          </a:p>
        </p:txBody>
      </p:sp>
      <p:cxnSp>
        <p:nvCxnSpPr>
          <p:cNvPr id="182282" name="AutoShape 10"/>
          <p:cNvCxnSpPr>
            <a:cxnSpLocks noChangeShapeType="1"/>
            <a:stCxn id="182275" idx="2"/>
            <a:endCxn id="182276" idx="0"/>
          </p:cNvCxnSpPr>
          <p:nvPr/>
        </p:nvCxnSpPr>
        <p:spPr bwMode="auto">
          <a:xfrm flipH="1">
            <a:off x="2324100" y="2514600"/>
            <a:ext cx="1333500" cy="304800"/>
          </a:xfrm>
          <a:prstGeom prst="straightConnector1">
            <a:avLst/>
          </a:prstGeom>
          <a:noFill/>
          <a:ln w="9525">
            <a:solidFill>
              <a:schemeClr val="tx1"/>
            </a:solidFill>
            <a:round/>
            <a:headEnd/>
            <a:tailEnd/>
          </a:ln>
          <a:effectLst/>
        </p:spPr>
      </p:cxnSp>
      <p:cxnSp>
        <p:nvCxnSpPr>
          <p:cNvPr id="182283" name="AutoShape 11"/>
          <p:cNvCxnSpPr>
            <a:cxnSpLocks noChangeShapeType="1"/>
            <a:stCxn id="182275" idx="2"/>
            <a:endCxn id="182277" idx="0"/>
          </p:cNvCxnSpPr>
          <p:nvPr/>
        </p:nvCxnSpPr>
        <p:spPr bwMode="auto">
          <a:xfrm>
            <a:off x="3657600" y="2514600"/>
            <a:ext cx="114300" cy="304800"/>
          </a:xfrm>
          <a:prstGeom prst="straightConnector1">
            <a:avLst/>
          </a:prstGeom>
          <a:noFill/>
          <a:ln w="9525">
            <a:solidFill>
              <a:schemeClr val="tx1"/>
            </a:solidFill>
            <a:round/>
            <a:headEnd/>
            <a:tailEnd/>
          </a:ln>
          <a:effectLst/>
        </p:spPr>
      </p:cxnSp>
      <p:cxnSp>
        <p:nvCxnSpPr>
          <p:cNvPr id="182284" name="AutoShape 12"/>
          <p:cNvCxnSpPr>
            <a:cxnSpLocks noChangeShapeType="1"/>
            <a:stCxn id="182275" idx="2"/>
            <a:endCxn id="182278" idx="0"/>
          </p:cNvCxnSpPr>
          <p:nvPr/>
        </p:nvCxnSpPr>
        <p:spPr bwMode="auto">
          <a:xfrm>
            <a:off x="3657600" y="2514600"/>
            <a:ext cx="1485900" cy="304800"/>
          </a:xfrm>
          <a:prstGeom prst="straightConnector1">
            <a:avLst/>
          </a:prstGeom>
          <a:noFill/>
          <a:ln w="9525">
            <a:solidFill>
              <a:schemeClr val="tx1"/>
            </a:solidFill>
            <a:round/>
            <a:headEnd/>
            <a:tailEnd/>
          </a:ln>
          <a:effectLst/>
        </p:spPr>
      </p:cxnSp>
      <p:cxnSp>
        <p:nvCxnSpPr>
          <p:cNvPr id="182285" name="AutoShape 13"/>
          <p:cNvCxnSpPr>
            <a:cxnSpLocks noChangeShapeType="1"/>
            <a:stCxn id="182276" idx="2"/>
            <a:endCxn id="182279" idx="0"/>
          </p:cNvCxnSpPr>
          <p:nvPr/>
        </p:nvCxnSpPr>
        <p:spPr bwMode="auto">
          <a:xfrm>
            <a:off x="2324100" y="3429000"/>
            <a:ext cx="0" cy="228600"/>
          </a:xfrm>
          <a:prstGeom prst="straightConnector1">
            <a:avLst/>
          </a:prstGeom>
          <a:noFill/>
          <a:ln w="9525">
            <a:solidFill>
              <a:schemeClr val="tx1"/>
            </a:solidFill>
            <a:round/>
            <a:headEnd/>
            <a:tailEnd/>
          </a:ln>
          <a:effectLst/>
        </p:spPr>
      </p:cxnSp>
      <p:cxnSp>
        <p:nvCxnSpPr>
          <p:cNvPr id="182286" name="AutoShape 14"/>
          <p:cNvCxnSpPr>
            <a:cxnSpLocks noChangeShapeType="1"/>
            <a:stCxn id="182280" idx="2"/>
            <a:endCxn id="182281" idx="0"/>
          </p:cNvCxnSpPr>
          <p:nvPr/>
        </p:nvCxnSpPr>
        <p:spPr bwMode="auto">
          <a:xfrm>
            <a:off x="7200900" y="2514600"/>
            <a:ext cx="0" cy="381000"/>
          </a:xfrm>
          <a:prstGeom prst="straightConnector1">
            <a:avLst/>
          </a:prstGeom>
          <a:noFill/>
          <a:ln w="9525">
            <a:solidFill>
              <a:schemeClr val="tx1"/>
            </a:solidFill>
            <a:round/>
            <a:headEnd/>
            <a:tailEnd/>
          </a:ln>
          <a:effectLst/>
        </p:spPr>
      </p:cxnSp>
      <p:sp>
        <p:nvSpPr>
          <p:cNvPr id="182287" name="Rectangle 15"/>
          <p:cNvSpPr>
            <a:spLocks noChangeArrowheads="1"/>
          </p:cNvSpPr>
          <p:nvPr/>
        </p:nvSpPr>
        <p:spPr bwMode="auto">
          <a:xfrm>
            <a:off x="152400" y="4724400"/>
            <a:ext cx="1295400" cy="609600"/>
          </a:xfrm>
          <a:prstGeom prst="rect">
            <a:avLst/>
          </a:prstGeom>
          <a:noFill/>
          <a:ln w="9525">
            <a:solidFill>
              <a:schemeClr val="tx1"/>
            </a:solidFill>
            <a:miter lim="800000"/>
            <a:headEnd/>
            <a:tailEnd/>
          </a:ln>
          <a:effectLst/>
        </p:spPr>
        <p:txBody>
          <a:bodyPr wrap="none" anchor="ctr"/>
          <a:lstStyle/>
          <a:p>
            <a:pPr algn="ctr"/>
            <a:r>
              <a:rPr lang="en-US"/>
              <a:t>HashSet</a:t>
            </a:r>
          </a:p>
        </p:txBody>
      </p:sp>
      <p:sp>
        <p:nvSpPr>
          <p:cNvPr id="182288" name="Rectangle 16"/>
          <p:cNvSpPr>
            <a:spLocks noChangeArrowheads="1"/>
          </p:cNvSpPr>
          <p:nvPr/>
        </p:nvSpPr>
        <p:spPr bwMode="auto">
          <a:xfrm>
            <a:off x="7848600" y="4724400"/>
            <a:ext cx="1295400" cy="609600"/>
          </a:xfrm>
          <a:prstGeom prst="rect">
            <a:avLst/>
          </a:prstGeom>
          <a:noFill/>
          <a:ln w="9525">
            <a:solidFill>
              <a:schemeClr val="tx1"/>
            </a:solidFill>
            <a:miter lim="800000"/>
            <a:headEnd/>
            <a:tailEnd/>
          </a:ln>
          <a:effectLst/>
        </p:spPr>
        <p:txBody>
          <a:bodyPr wrap="none" anchor="ctr"/>
          <a:lstStyle/>
          <a:p>
            <a:pPr algn="ctr"/>
            <a:r>
              <a:rPr lang="en-US"/>
              <a:t>HashMap</a:t>
            </a:r>
          </a:p>
        </p:txBody>
      </p:sp>
      <p:sp>
        <p:nvSpPr>
          <p:cNvPr id="182289" name="Rectangle 17"/>
          <p:cNvSpPr>
            <a:spLocks noChangeArrowheads="1"/>
          </p:cNvSpPr>
          <p:nvPr/>
        </p:nvSpPr>
        <p:spPr bwMode="auto">
          <a:xfrm>
            <a:off x="1447800" y="5791200"/>
            <a:ext cx="5946775" cy="457200"/>
          </a:xfrm>
          <a:prstGeom prst="rect">
            <a:avLst/>
          </a:prstGeom>
          <a:noFill/>
          <a:ln w="9525">
            <a:noFill/>
            <a:miter lim="800000"/>
            <a:headEnd/>
            <a:tailEnd/>
          </a:ln>
          <a:effectLst/>
        </p:spPr>
        <p:txBody>
          <a:bodyPr wrap="none">
            <a:spAutoFit/>
          </a:bodyPr>
          <a:lstStyle/>
          <a:p>
            <a:r>
              <a:rPr lang="en-US"/>
              <a:t>List&lt;String&gt; list1 = new ArrayList&lt;String&gt;(c);</a:t>
            </a:r>
          </a:p>
        </p:txBody>
      </p:sp>
      <p:sp>
        <p:nvSpPr>
          <p:cNvPr id="182290" name="Rectangle 18"/>
          <p:cNvSpPr>
            <a:spLocks noChangeArrowheads="1"/>
          </p:cNvSpPr>
          <p:nvPr/>
        </p:nvSpPr>
        <p:spPr bwMode="auto">
          <a:xfrm>
            <a:off x="3200400" y="4724400"/>
            <a:ext cx="1295400" cy="609600"/>
          </a:xfrm>
          <a:prstGeom prst="rect">
            <a:avLst/>
          </a:prstGeom>
          <a:noFill/>
          <a:ln w="9525">
            <a:solidFill>
              <a:schemeClr val="tx1"/>
            </a:solidFill>
            <a:miter lim="800000"/>
            <a:headEnd/>
            <a:tailEnd/>
          </a:ln>
          <a:effectLst/>
        </p:spPr>
        <p:txBody>
          <a:bodyPr wrap="none" anchor="ctr"/>
          <a:lstStyle/>
          <a:p>
            <a:pPr algn="ctr"/>
            <a:r>
              <a:rPr lang="en-US"/>
              <a:t>ArrayList</a:t>
            </a:r>
          </a:p>
        </p:txBody>
      </p:sp>
      <p:sp>
        <p:nvSpPr>
          <p:cNvPr id="182291" name="Rectangle 19"/>
          <p:cNvSpPr>
            <a:spLocks noChangeArrowheads="1"/>
          </p:cNvSpPr>
          <p:nvPr/>
        </p:nvSpPr>
        <p:spPr bwMode="auto">
          <a:xfrm>
            <a:off x="1600200" y="4724400"/>
            <a:ext cx="1295400" cy="609600"/>
          </a:xfrm>
          <a:prstGeom prst="rect">
            <a:avLst/>
          </a:prstGeom>
          <a:noFill/>
          <a:ln w="9525">
            <a:solidFill>
              <a:schemeClr val="tx1"/>
            </a:solidFill>
            <a:miter lim="800000"/>
            <a:headEnd/>
            <a:tailEnd/>
          </a:ln>
          <a:effectLst/>
        </p:spPr>
        <p:txBody>
          <a:bodyPr wrap="none" anchor="ctr"/>
          <a:lstStyle/>
          <a:p>
            <a:pPr algn="ctr"/>
            <a:r>
              <a:rPr lang="en-US"/>
              <a:t>TreeSet</a:t>
            </a:r>
          </a:p>
        </p:txBody>
      </p:sp>
      <p:sp>
        <p:nvSpPr>
          <p:cNvPr id="182292" name="Rectangle 20"/>
          <p:cNvSpPr>
            <a:spLocks noChangeArrowheads="1"/>
          </p:cNvSpPr>
          <p:nvPr/>
        </p:nvSpPr>
        <p:spPr bwMode="auto">
          <a:xfrm>
            <a:off x="6477000" y="4724400"/>
            <a:ext cx="1295400" cy="609600"/>
          </a:xfrm>
          <a:prstGeom prst="rect">
            <a:avLst/>
          </a:prstGeom>
          <a:noFill/>
          <a:ln w="9525">
            <a:solidFill>
              <a:schemeClr val="tx1"/>
            </a:solidFill>
            <a:miter lim="800000"/>
            <a:headEnd/>
            <a:tailEnd/>
          </a:ln>
          <a:effectLst/>
        </p:spPr>
        <p:txBody>
          <a:bodyPr wrap="none" anchor="ctr"/>
          <a:lstStyle/>
          <a:p>
            <a:pPr algn="ctr"/>
            <a:r>
              <a:rPr lang="en-US"/>
              <a:t>TreeMap</a:t>
            </a:r>
          </a:p>
        </p:txBody>
      </p:sp>
      <p:sp>
        <p:nvSpPr>
          <p:cNvPr id="182293" name="Rectangle 21"/>
          <p:cNvSpPr>
            <a:spLocks noChangeArrowheads="1"/>
          </p:cNvSpPr>
          <p:nvPr/>
        </p:nvSpPr>
        <p:spPr bwMode="auto">
          <a:xfrm>
            <a:off x="4572000" y="4724400"/>
            <a:ext cx="1600200" cy="609600"/>
          </a:xfrm>
          <a:prstGeom prst="rect">
            <a:avLst/>
          </a:prstGeom>
          <a:noFill/>
          <a:ln w="9525">
            <a:solidFill>
              <a:schemeClr val="tx1"/>
            </a:solidFill>
            <a:miter lim="800000"/>
            <a:headEnd/>
            <a:tailEnd/>
          </a:ln>
          <a:effectLst/>
        </p:spPr>
        <p:txBody>
          <a:bodyPr wrap="none" anchor="ctr"/>
          <a:lstStyle/>
          <a:p>
            <a:pPr algn="ctr"/>
            <a:r>
              <a:rPr lang="en-US"/>
              <a:t>LinkedList</a:t>
            </a:r>
          </a:p>
        </p:txBody>
      </p:sp>
      <p:cxnSp>
        <p:nvCxnSpPr>
          <p:cNvPr id="182294" name="AutoShape 22"/>
          <p:cNvCxnSpPr>
            <a:cxnSpLocks noChangeShapeType="1"/>
            <a:stCxn id="182276" idx="1"/>
            <a:endCxn id="182287" idx="0"/>
          </p:cNvCxnSpPr>
          <p:nvPr/>
        </p:nvCxnSpPr>
        <p:spPr bwMode="auto">
          <a:xfrm flipH="1">
            <a:off x="800100" y="3124200"/>
            <a:ext cx="876300" cy="1600200"/>
          </a:xfrm>
          <a:prstGeom prst="straightConnector1">
            <a:avLst/>
          </a:prstGeom>
          <a:noFill/>
          <a:ln w="38100">
            <a:solidFill>
              <a:schemeClr val="tx1"/>
            </a:solidFill>
            <a:prstDash val="sysDot"/>
            <a:round/>
            <a:headEnd/>
            <a:tailEnd/>
          </a:ln>
          <a:effectLst/>
        </p:spPr>
      </p:cxnSp>
      <p:cxnSp>
        <p:nvCxnSpPr>
          <p:cNvPr id="182295" name="AutoShape 23"/>
          <p:cNvCxnSpPr>
            <a:cxnSpLocks noChangeShapeType="1"/>
            <a:stCxn id="182279" idx="2"/>
            <a:endCxn id="182291" idx="0"/>
          </p:cNvCxnSpPr>
          <p:nvPr/>
        </p:nvCxnSpPr>
        <p:spPr bwMode="auto">
          <a:xfrm flipH="1">
            <a:off x="2247900" y="4267200"/>
            <a:ext cx="76200" cy="457200"/>
          </a:xfrm>
          <a:prstGeom prst="straightConnector1">
            <a:avLst/>
          </a:prstGeom>
          <a:noFill/>
          <a:ln w="38100">
            <a:solidFill>
              <a:schemeClr val="tx1"/>
            </a:solidFill>
            <a:prstDash val="sysDot"/>
            <a:round/>
            <a:headEnd/>
            <a:tailEnd/>
          </a:ln>
          <a:effectLst/>
        </p:spPr>
      </p:cxnSp>
      <p:cxnSp>
        <p:nvCxnSpPr>
          <p:cNvPr id="182296" name="AutoShape 24"/>
          <p:cNvCxnSpPr>
            <a:cxnSpLocks noChangeShapeType="1"/>
            <a:stCxn id="182277" idx="2"/>
            <a:endCxn id="182290" idx="0"/>
          </p:cNvCxnSpPr>
          <p:nvPr/>
        </p:nvCxnSpPr>
        <p:spPr bwMode="auto">
          <a:xfrm>
            <a:off x="3771900" y="3429000"/>
            <a:ext cx="76200" cy="1295400"/>
          </a:xfrm>
          <a:prstGeom prst="straightConnector1">
            <a:avLst/>
          </a:prstGeom>
          <a:noFill/>
          <a:ln w="38100">
            <a:solidFill>
              <a:schemeClr val="tx1"/>
            </a:solidFill>
            <a:prstDash val="sysDot"/>
            <a:round/>
            <a:headEnd/>
            <a:tailEnd/>
          </a:ln>
          <a:effectLst/>
        </p:spPr>
      </p:cxnSp>
      <p:cxnSp>
        <p:nvCxnSpPr>
          <p:cNvPr id="182297" name="AutoShape 25"/>
          <p:cNvCxnSpPr>
            <a:cxnSpLocks noChangeShapeType="1"/>
            <a:stCxn id="182277" idx="2"/>
            <a:endCxn id="182293" idx="0"/>
          </p:cNvCxnSpPr>
          <p:nvPr/>
        </p:nvCxnSpPr>
        <p:spPr bwMode="auto">
          <a:xfrm>
            <a:off x="3771900" y="3429000"/>
            <a:ext cx="1600200" cy="1295400"/>
          </a:xfrm>
          <a:prstGeom prst="straightConnector1">
            <a:avLst/>
          </a:prstGeom>
          <a:noFill/>
          <a:ln w="38100">
            <a:solidFill>
              <a:schemeClr val="tx1"/>
            </a:solidFill>
            <a:prstDash val="sysDot"/>
            <a:round/>
            <a:headEnd/>
            <a:tailEnd/>
          </a:ln>
          <a:effectLst/>
        </p:spPr>
      </p:cxnSp>
      <p:cxnSp>
        <p:nvCxnSpPr>
          <p:cNvPr id="182298" name="AutoShape 26"/>
          <p:cNvCxnSpPr>
            <a:cxnSpLocks noChangeShapeType="1"/>
            <a:stCxn id="182281" idx="2"/>
            <a:endCxn id="182292" idx="0"/>
          </p:cNvCxnSpPr>
          <p:nvPr/>
        </p:nvCxnSpPr>
        <p:spPr bwMode="auto">
          <a:xfrm flipH="1">
            <a:off x="7124700" y="3505200"/>
            <a:ext cx="76200" cy="1219200"/>
          </a:xfrm>
          <a:prstGeom prst="straightConnector1">
            <a:avLst/>
          </a:prstGeom>
          <a:noFill/>
          <a:ln w="38100">
            <a:solidFill>
              <a:schemeClr val="tx1"/>
            </a:solidFill>
            <a:prstDash val="sysDot"/>
            <a:round/>
            <a:headEnd/>
            <a:tailEnd/>
          </a:ln>
          <a:effectLst/>
        </p:spPr>
      </p:cxnSp>
      <p:cxnSp>
        <p:nvCxnSpPr>
          <p:cNvPr id="182299" name="AutoShape 27"/>
          <p:cNvCxnSpPr>
            <a:cxnSpLocks noChangeShapeType="1"/>
            <a:stCxn id="182280" idx="3"/>
            <a:endCxn id="182288" idx="0"/>
          </p:cNvCxnSpPr>
          <p:nvPr/>
        </p:nvCxnSpPr>
        <p:spPr bwMode="auto">
          <a:xfrm>
            <a:off x="8001000" y="2209800"/>
            <a:ext cx="495300" cy="2514600"/>
          </a:xfrm>
          <a:prstGeom prst="straightConnector1">
            <a:avLst/>
          </a:prstGeom>
          <a:noFill/>
          <a:ln w="38100">
            <a:solidFill>
              <a:schemeClr val="tx1"/>
            </a:solidFill>
            <a:prstDash val="sysDot"/>
            <a:round/>
            <a:headEnd/>
            <a:tailEnd/>
          </a:ln>
          <a:effectLst/>
        </p:spPr>
      </p:cxnSp>
      <p:sp>
        <p:nvSpPr>
          <p:cNvPr id="182300" name="Rectangle 28"/>
          <p:cNvSpPr>
            <a:spLocks noChangeArrowheads="1"/>
          </p:cNvSpPr>
          <p:nvPr/>
        </p:nvSpPr>
        <p:spPr bwMode="auto">
          <a:xfrm>
            <a:off x="1446213" y="6172200"/>
            <a:ext cx="6097587" cy="457200"/>
          </a:xfrm>
          <a:prstGeom prst="rect">
            <a:avLst/>
          </a:prstGeom>
          <a:noFill/>
          <a:ln w="9525">
            <a:noFill/>
            <a:miter lim="800000"/>
            <a:headEnd/>
            <a:tailEnd/>
          </a:ln>
          <a:effectLst/>
        </p:spPr>
        <p:txBody>
          <a:bodyPr wrap="none">
            <a:spAutoFit/>
          </a:bodyPr>
          <a:lstStyle/>
          <a:p>
            <a:r>
              <a:rPr lang="en-US"/>
              <a:t>List&lt;String&gt; list2 = new LinkedList&lt;String&gt;(c);</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a:spLocks noGrp="1" noChangeArrowheads="1"/>
          </p:cNvSpPr>
          <p:nvPr>
            <p:ph type="title"/>
          </p:nvPr>
        </p:nvSpPr>
        <p:spPr>
          <a:xfrm>
            <a:off x="1524000" y="228600"/>
            <a:ext cx="6248400" cy="685800"/>
          </a:xfrm>
        </p:spPr>
        <p:txBody>
          <a:bodyPr>
            <a:normAutofit fontScale="90000"/>
          </a:bodyPr>
          <a:lstStyle/>
          <a:p>
            <a:r>
              <a:rPr lang="en-US" altLang="he-IL"/>
              <a:t>final</a:t>
            </a:r>
          </a:p>
        </p:txBody>
      </p:sp>
      <p:sp>
        <p:nvSpPr>
          <p:cNvPr id="110595" name="Rectangle 3"/>
          <p:cNvSpPr>
            <a:spLocks noGrp="1" noChangeArrowheads="1"/>
          </p:cNvSpPr>
          <p:nvPr>
            <p:ph idx="1"/>
          </p:nvPr>
        </p:nvSpPr>
        <p:spPr>
          <a:xfrm>
            <a:off x="457200" y="990600"/>
            <a:ext cx="4191000" cy="5486400"/>
          </a:xfrm>
        </p:spPr>
        <p:txBody>
          <a:bodyPr/>
          <a:lstStyle/>
          <a:p>
            <a:endParaRPr lang="en-US" altLang="en-US" sz="2800" b="1" i="1"/>
          </a:p>
          <a:p>
            <a:r>
              <a:rPr lang="en-US" altLang="he-IL" sz="2800" b="1" i="1"/>
              <a:t>final</a:t>
            </a:r>
            <a:r>
              <a:rPr lang="en-US" altLang="he-IL" sz="2800" b="1"/>
              <a:t> member data</a:t>
            </a:r>
            <a:r>
              <a:rPr lang="en-US" altLang="he-IL" sz="2800"/>
              <a:t/>
            </a:r>
            <a:br>
              <a:rPr lang="en-US" altLang="he-IL" sz="2800"/>
            </a:br>
            <a:r>
              <a:rPr lang="en-US" altLang="he-IL" sz="2800"/>
              <a:t>Constant member</a:t>
            </a:r>
          </a:p>
          <a:p>
            <a:endParaRPr lang="en-US" altLang="he-IL" sz="2800" b="1" i="1"/>
          </a:p>
          <a:p>
            <a:r>
              <a:rPr lang="en-US" altLang="he-IL" sz="2800" b="1" i="1"/>
              <a:t>final</a:t>
            </a:r>
            <a:r>
              <a:rPr lang="en-US" altLang="he-IL" sz="2800"/>
              <a:t> </a:t>
            </a:r>
            <a:r>
              <a:rPr lang="en-US" altLang="he-IL" sz="2800" b="1"/>
              <a:t>member function</a:t>
            </a:r>
            <a:r>
              <a:rPr lang="en-US" altLang="he-IL" sz="2800"/>
              <a:t> </a:t>
            </a:r>
            <a:br>
              <a:rPr lang="en-US" altLang="he-IL" sz="2800"/>
            </a:br>
            <a:r>
              <a:rPr lang="en-US" altLang="he-IL" sz="2800"/>
              <a:t>The method can’t be </a:t>
            </a:r>
            <a:br>
              <a:rPr lang="en-US" altLang="he-IL" sz="2800"/>
            </a:br>
            <a:r>
              <a:rPr lang="en-US" altLang="he-IL" sz="2800"/>
              <a:t>overridden.</a:t>
            </a:r>
          </a:p>
          <a:p>
            <a:endParaRPr lang="en-US" altLang="he-IL" sz="2800"/>
          </a:p>
          <a:p>
            <a:r>
              <a:rPr lang="en-US" altLang="he-IL" sz="2800" b="1" i="1"/>
              <a:t>final</a:t>
            </a:r>
            <a:r>
              <a:rPr lang="en-US" altLang="he-IL" sz="2800" b="1"/>
              <a:t> class</a:t>
            </a:r>
            <a:br>
              <a:rPr lang="en-US" altLang="he-IL" sz="2800" b="1"/>
            </a:br>
            <a:r>
              <a:rPr lang="en-US" altLang="he-IL" sz="2800"/>
              <a:t>‘Base’ is final, thus it can’t be extended</a:t>
            </a:r>
          </a:p>
        </p:txBody>
      </p:sp>
      <p:sp>
        <p:nvSpPr>
          <p:cNvPr id="110596" name="Text Box 4"/>
          <p:cNvSpPr txBox="1">
            <a:spLocks noChangeArrowheads="1"/>
          </p:cNvSpPr>
          <p:nvPr/>
        </p:nvSpPr>
        <p:spPr bwMode="auto">
          <a:xfrm>
            <a:off x="4495800" y="1752600"/>
            <a:ext cx="4451350" cy="4978400"/>
          </a:xfrm>
          <a:prstGeom prst="rect">
            <a:avLst/>
          </a:prstGeom>
          <a:noFill/>
          <a:ln w="9525">
            <a:solidFill>
              <a:schemeClr val="tx1"/>
            </a:solidFill>
            <a:miter lim="800000"/>
            <a:headEnd/>
            <a:tailEnd/>
          </a:ln>
          <a:effectLst/>
        </p:spPr>
        <p:txBody>
          <a:bodyPr>
            <a:spAutoFit/>
          </a:bodyPr>
          <a:lstStyle/>
          <a:p>
            <a:r>
              <a:rPr lang="en-US" altLang="he-IL" sz="2000" b="1">
                <a:latin typeface="Courier New" pitchFamily="49" charset="0"/>
              </a:rPr>
              <a:t>final class Base {</a:t>
            </a:r>
          </a:p>
          <a:p>
            <a:r>
              <a:rPr lang="en-US" altLang="he-IL" sz="2000" b="1">
                <a:latin typeface="Courier New" pitchFamily="49" charset="0"/>
              </a:rPr>
              <a:t>  final int i=5;</a:t>
            </a:r>
          </a:p>
          <a:p>
            <a:r>
              <a:rPr lang="en-US" altLang="he-IL" sz="2000" b="1">
                <a:latin typeface="Courier New" pitchFamily="49" charset="0"/>
              </a:rPr>
              <a:t>  final void foo() {</a:t>
            </a:r>
          </a:p>
          <a:p>
            <a:r>
              <a:rPr lang="en-US" altLang="he-IL" sz="2000" b="1">
                <a:latin typeface="Courier New" pitchFamily="49" charset="0"/>
              </a:rPr>
              <a:t>    i=10; </a:t>
            </a:r>
          </a:p>
          <a:p>
            <a:r>
              <a:rPr lang="en-US" altLang="he-IL" sz="2000" b="1" i="1">
                <a:latin typeface="Courier New" pitchFamily="49" charset="0"/>
              </a:rPr>
              <a:t>//what will the compiler say about this?</a:t>
            </a:r>
          </a:p>
          <a:p>
            <a:r>
              <a:rPr lang="en-US" altLang="he-IL" sz="2000" b="1">
                <a:latin typeface="Courier New" pitchFamily="49" charset="0"/>
              </a:rPr>
              <a:t>  }</a:t>
            </a:r>
          </a:p>
          <a:p>
            <a:r>
              <a:rPr lang="en-US" altLang="he-IL" sz="2000" b="1">
                <a:latin typeface="Courier New" pitchFamily="49" charset="0"/>
              </a:rPr>
              <a:t>}</a:t>
            </a:r>
          </a:p>
          <a:p>
            <a:endParaRPr lang="en-US" altLang="he-IL" sz="2000" b="1">
              <a:latin typeface="Courier New" pitchFamily="49" charset="0"/>
            </a:endParaRPr>
          </a:p>
          <a:p>
            <a:r>
              <a:rPr lang="en-US" altLang="he-IL" sz="2000" b="1">
                <a:latin typeface="Courier New" pitchFamily="49" charset="0"/>
              </a:rPr>
              <a:t>class Derived extends Base { // Error </a:t>
            </a:r>
          </a:p>
          <a:p>
            <a:r>
              <a:rPr lang="en-US" altLang="he-IL" sz="2000" b="1">
                <a:latin typeface="Courier New" pitchFamily="49" charset="0"/>
              </a:rPr>
              <a:t>  // another foo ...</a:t>
            </a:r>
          </a:p>
          <a:p>
            <a:r>
              <a:rPr lang="en-US" altLang="he-IL" sz="2000" b="1">
                <a:latin typeface="Courier New" pitchFamily="49" charset="0"/>
              </a:rPr>
              <a:t>  void foo() {</a:t>
            </a:r>
          </a:p>
          <a:p>
            <a:r>
              <a:rPr lang="en-US" altLang="he-IL" sz="2000" b="1">
                <a:latin typeface="Courier New" pitchFamily="49" charset="0"/>
              </a:rPr>
              <a:t>    </a:t>
            </a:r>
          </a:p>
          <a:p>
            <a:r>
              <a:rPr lang="en-US" altLang="he-IL" sz="2000" b="1">
                <a:latin typeface="Courier New" pitchFamily="49" charset="0"/>
              </a:rPr>
              <a:t>  }</a:t>
            </a:r>
          </a:p>
          <a:p>
            <a:r>
              <a:rPr lang="en-US" altLang="he-IL" sz="2000" b="1">
                <a:latin typeface="Courier New" pitchFamily="49" charset="0"/>
              </a:rPr>
              <a:t>}</a:t>
            </a:r>
          </a:p>
        </p:txBody>
      </p:sp>
      <p:sp>
        <p:nvSpPr>
          <p:cNvPr id="110597" name="Line 5"/>
          <p:cNvSpPr>
            <a:spLocks noChangeShapeType="1"/>
          </p:cNvSpPr>
          <p:nvPr/>
        </p:nvSpPr>
        <p:spPr bwMode="auto">
          <a:xfrm>
            <a:off x="3505200" y="2057400"/>
            <a:ext cx="1295400" cy="228600"/>
          </a:xfrm>
          <a:prstGeom prst="line">
            <a:avLst/>
          </a:prstGeom>
          <a:noFill/>
          <a:ln w="9525">
            <a:solidFill>
              <a:schemeClr val="tx1"/>
            </a:solidFill>
            <a:round/>
            <a:headEnd/>
            <a:tailEnd type="triangle" w="lg" len="lg"/>
          </a:ln>
          <a:effectLst/>
        </p:spPr>
        <p:txBody>
          <a:bodyPr wrap="none" anchor="ctr"/>
          <a:lstStyle/>
          <a:p>
            <a:endParaRPr lang="en-IN"/>
          </a:p>
        </p:txBody>
      </p:sp>
      <p:sp>
        <p:nvSpPr>
          <p:cNvPr id="110598" name="Line 6"/>
          <p:cNvSpPr>
            <a:spLocks noChangeShapeType="1"/>
          </p:cNvSpPr>
          <p:nvPr/>
        </p:nvSpPr>
        <p:spPr bwMode="auto">
          <a:xfrm flipV="1">
            <a:off x="4267200" y="2590800"/>
            <a:ext cx="533400" cy="533400"/>
          </a:xfrm>
          <a:prstGeom prst="line">
            <a:avLst/>
          </a:prstGeom>
          <a:noFill/>
          <a:ln w="9525">
            <a:solidFill>
              <a:schemeClr val="tx1"/>
            </a:solidFill>
            <a:round/>
            <a:headEnd/>
            <a:tailEnd type="triangle" w="lg" len="lg"/>
          </a:ln>
          <a:effectLst/>
        </p:spPr>
        <p:txBody>
          <a:bodyPr wrap="none" anchor="ctr"/>
          <a:lstStyle/>
          <a:p>
            <a:endParaRPr lang="en-IN"/>
          </a:p>
        </p:txBody>
      </p:sp>
      <p:sp>
        <p:nvSpPr>
          <p:cNvPr id="110599" name="Line 7"/>
          <p:cNvSpPr>
            <a:spLocks noChangeShapeType="1"/>
          </p:cNvSpPr>
          <p:nvPr/>
        </p:nvSpPr>
        <p:spPr bwMode="auto">
          <a:xfrm flipV="1">
            <a:off x="2438400" y="4267200"/>
            <a:ext cx="4343400" cy="914400"/>
          </a:xfrm>
          <a:prstGeom prst="line">
            <a:avLst/>
          </a:prstGeom>
          <a:noFill/>
          <a:ln w="9525">
            <a:solidFill>
              <a:schemeClr val="tx1"/>
            </a:solidFill>
            <a:round/>
            <a:headEnd/>
            <a:tailEnd type="triangle" w="lg" len="med"/>
          </a:ln>
          <a:effectLst/>
        </p:spPr>
        <p:txBody>
          <a:bodyPr wrap="none" anchor="ctr"/>
          <a:lstStyle/>
          <a:p>
            <a:endParaRPr lang="en-IN"/>
          </a:p>
        </p:txBody>
      </p:sp>
      <p:sp>
        <p:nvSpPr>
          <p:cNvPr id="110600" name="Text Box 8"/>
          <p:cNvSpPr txBox="1">
            <a:spLocks noChangeArrowheads="1"/>
          </p:cNvSpPr>
          <p:nvPr/>
        </p:nvSpPr>
        <p:spPr bwMode="auto">
          <a:xfrm>
            <a:off x="304800" y="6324600"/>
            <a:ext cx="4038600" cy="457200"/>
          </a:xfrm>
          <a:prstGeom prst="rect">
            <a:avLst/>
          </a:prstGeom>
          <a:noFill/>
          <a:ln w="9525">
            <a:noFill/>
            <a:miter lim="800000"/>
            <a:headEnd/>
            <a:tailEnd/>
          </a:ln>
          <a:effectLst/>
        </p:spPr>
        <p:txBody>
          <a:bodyPr>
            <a:spAutoFit/>
          </a:bodyPr>
          <a:lstStyle/>
          <a:p>
            <a:pPr>
              <a:spcBef>
                <a:spcPct val="50000"/>
              </a:spcBef>
            </a:pPr>
            <a:r>
              <a:rPr lang="en-US"/>
              <a:t>(String class is final)</a:t>
            </a:r>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050"/>
          <p:cNvSpPr>
            <a:spLocks noGrp="1" noChangeArrowheads="1"/>
          </p:cNvSpPr>
          <p:nvPr>
            <p:ph type="title"/>
          </p:nvPr>
        </p:nvSpPr>
        <p:spPr>
          <a:xfrm>
            <a:off x="1524000" y="228600"/>
            <a:ext cx="6248400" cy="685800"/>
          </a:xfrm>
        </p:spPr>
        <p:txBody>
          <a:bodyPr>
            <a:normAutofit fontScale="90000"/>
          </a:bodyPr>
          <a:lstStyle/>
          <a:p>
            <a:r>
              <a:rPr lang="en-US" altLang="he-IL">
                <a:solidFill>
                  <a:schemeClr val="accent2"/>
                </a:solidFill>
              </a:rPr>
              <a:t>final</a:t>
            </a:r>
            <a:endParaRPr lang="en-US" altLang="he-IL"/>
          </a:p>
        </p:txBody>
      </p:sp>
      <p:sp>
        <p:nvSpPr>
          <p:cNvPr id="111621" name="Rectangle 2053"/>
          <p:cNvSpPr>
            <a:spLocks noGrp="1" noChangeArrowheads="1"/>
          </p:cNvSpPr>
          <p:nvPr>
            <p:ph idx="1"/>
          </p:nvPr>
        </p:nvSpPr>
        <p:spPr>
          <a:xfrm>
            <a:off x="228600" y="1143000"/>
            <a:ext cx="8382000" cy="4114800"/>
          </a:xfrm>
        </p:spPr>
        <p:txBody>
          <a:bodyPr/>
          <a:lstStyle/>
          <a:p>
            <a:pPr>
              <a:spcBef>
                <a:spcPct val="0"/>
              </a:spcBef>
              <a:buFontTx/>
              <a:buNone/>
            </a:pPr>
            <a:r>
              <a:rPr lang="en-US" altLang="he-IL" sz="1800">
                <a:latin typeface="Courier New" pitchFamily="49" charset="0"/>
              </a:rPr>
              <a:t>Derived.java:6: Can't subclass final classes: class Base</a:t>
            </a:r>
          </a:p>
          <a:p>
            <a:pPr>
              <a:spcBef>
                <a:spcPct val="0"/>
              </a:spcBef>
              <a:buFontTx/>
              <a:buNone/>
            </a:pPr>
            <a:r>
              <a:rPr lang="en-US" altLang="he-IL" sz="1800">
                <a:latin typeface="Courier New" pitchFamily="49" charset="0"/>
              </a:rPr>
              <a:t>class class Derived extends Base</a:t>
            </a:r>
            <a:r>
              <a:rPr lang="en-US" altLang="he-IL" sz="1800" b="1">
                <a:latin typeface="Courier New" pitchFamily="49" charset="0"/>
              </a:rPr>
              <a:t> </a:t>
            </a:r>
            <a:r>
              <a:rPr lang="en-US" altLang="he-IL" sz="1800">
                <a:latin typeface="Courier New" pitchFamily="49" charset="0"/>
              </a:rPr>
              <a:t>{</a:t>
            </a:r>
          </a:p>
          <a:p>
            <a:pPr>
              <a:spcBef>
                <a:spcPct val="0"/>
              </a:spcBef>
              <a:buFontTx/>
              <a:buNone/>
            </a:pPr>
            <a:r>
              <a:rPr lang="en-US" altLang="he-IL" sz="1800">
                <a:latin typeface="Courier New" pitchFamily="49" charset="0"/>
              </a:rPr>
              <a:t>      ^</a:t>
            </a:r>
          </a:p>
          <a:p>
            <a:pPr>
              <a:spcBef>
                <a:spcPct val="0"/>
              </a:spcBef>
              <a:buFontTx/>
              <a:buNone/>
            </a:pPr>
            <a:r>
              <a:rPr lang="en-US" altLang="he-IL" sz="1800">
                <a:latin typeface="Courier New" pitchFamily="49" charset="0"/>
              </a:rPr>
              <a:t>1 error</a:t>
            </a:r>
            <a:endParaRPr lang="en-US" altLang="he-IL">
              <a:latin typeface="Courier New" pitchFamily="49" charset="0"/>
            </a:endParaRPr>
          </a:p>
          <a:p>
            <a:endParaRPr lang="en-US" altLang="en-US"/>
          </a:p>
        </p:txBody>
      </p:sp>
      <p:sp>
        <p:nvSpPr>
          <p:cNvPr id="111619" name="Text Box 2051"/>
          <p:cNvSpPr txBox="1">
            <a:spLocks noChangeArrowheads="1"/>
          </p:cNvSpPr>
          <p:nvPr/>
        </p:nvSpPr>
        <p:spPr bwMode="auto">
          <a:xfrm>
            <a:off x="4495800" y="2286000"/>
            <a:ext cx="4451350" cy="4368800"/>
          </a:xfrm>
          <a:prstGeom prst="rect">
            <a:avLst/>
          </a:prstGeom>
          <a:noFill/>
          <a:ln w="9525">
            <a:solidFill>
              <a:schemeClr val="tx1"/>
            </a:solidFill>
            <a:miter lim="800000"/>
            <a:headEnd/>
            <a:tailEnd/>
          </a:ln>
          <a:effectLst/>
        </p:spPr>
        <p:txBody>
          <a:bodyPr>
            <a:spAutoFit/>
          </a:bodyPr>
          <a:lstStyle/>
          <a:p>
            <a:r>
              <a:rPr lang="en-US" altLang="he-IL" sz="2000" b="1">
                <a:latin typeface="Courier New" pitchFamily="49" charset="0"/>
              </a:rPr>
              <a:t>final class Base {</a:t>
            </a:r>
          </a:p>
          <a:p>
            <a:r>
              <a:rPr lang="en-US" altLang="he-IL" sz="2000" b="1">
                <a:latin typeface="Courier New" pitchFamily="49" charset="0"/>
              </a:rPr>
              <a:t>  final int i=5;</a:t>
            </a:r>
          </a:p>
          <a:p>
            <a:r>
              <a:rPr lang="en-US" altLang="he-IL" sz="2000" b="1">
                <a:latin typeface="Courier New" pitchFamily="49" charset="0"/>
              </a:rPr>
              <a:t>  final void foo() {</a:t>
            </a:r>
          </a:p>
          <a:p>
            <a:r>
              <a:rPr lang="en-US" altLang="he-IL" sz="2000" b="1">
                <a:latin typeface="Courier New" pitchFamily="49" charset="0"/>
              </a:rPr>
              <a:t>    i=10;</a:t>
            </a:r>
          </a:p>
          <a:p>
            <a:r>
              <a:rPr lang="en-US" altLang="he-IL" sz="2000" b="1">
                <a:latin typeface="Courier New" pitchFamily="49" charset="0"/>
              </a:rPr>
              <a:t>  }</a:t>
            </a:r>
          </a:p>
          <a:p>
            <a:r>
              <a:rPr lang="en-US" altLang="he-IL" sz="2000" b="1">
                <a:latin typeface="Courier New" pitchFamily="49" charset="0"/>
              </a:rPr>
              <a:t>}</a:t>
            </a:r>
          </a:p>
          <a:p>
            <a:endParaRPr lang="en-US" altLang="he-IL" sz="2000" b="1">
              <a:latin typeface="Courier New" pitchFamily="49" charset="0"/>
            </a:endParaRPr>
          </a:p>
          <a:p>
            <a:r>
              <a:rPr lang="en-US" altLang="he-IL" sz="2000" b="1">
                <a:latin typeface="Courier New" pitchFamily="49" charset="0"/>
              </a:rPr>
              <a:t>class Derived extends Base { // Error </a:t>
            </a:r>
          </a:p>
          <a:p>
            <a:r>
              <a:rPr lang="en-US" altLang="he-IL" sz="2000" b="1">
                <a:latin typeface="Courier New" pitchFamily="49" charset="0"/>
              </a:rPr>
              <a:t>  // another foo ...</a:t>
            </a:r>
          </a:p>
          <a:p>
            <a:r>
              <a:rPr lang="en-US" altLang="he-IL" sz="2000" b="1">
                <a:latin typeface="Courier New" pitchFamily="49" charset="0"/>
              </a:rPr>
              <a:t>  void foo() {</a:t>
            </a:r>
          </a:p>
          <a:p>
            <a:r>
              <a:rPr lang="en-US" altLang="he-IL" sz="2000" b="1">
                <a:latin typeface="Courier New" pitchFamily="49" charset="0"/>
              </a:rPr>
              <a:t>    </a:t>
            </a:r>
          </a:p>
          <a:p>
            <a:r>
              <a:rPr lang="en-US" altLang="he-IL" sz="2000" b="1">
                <a:latin typeface="Courier New" pitchFamily="49" charset="0"/>
              </a:rPr>
              <a:t>  }</a:t>
            </a:r>
          </a:p>
          <a:p>
            <a:r>
              <a:rPr lang="en-US" altLang="he-IL" sz="2000" b="1">
                <a:latin typeface="Courier New" pitchFamily="49" charset="0"/>
              </a:rPr>
              <a:t>}</a:t>
            </a:r>
          </a:p>
        </p:txBody>
      </p:sp>
      <p:sp>
        <p:nvSpPr>
          <p:cNvPr id="111620" name="Line 2052"/>
          <p:cNvSpPr>
            <a:spLocks noChangeShapeType="1"/>
          </p:cNvSpPr>
          <p:nvPr/>
        </p:nvSpPr>
        <p:spPr bwMode="auto">
          <a:xfrm>
            <a:off x="1828800" y="2209800"/>
            <a:ext cx="3048000" cy="2667000"/>
          </a:xfrm>
          <a:prstGeom prst="line">
            <a:avLst/>
          </a:prstGeom>
          <a:noFill/>
          <a:ln w="9525">
            <a:solidFill>
              <a:schemeClr val="tx1"/>
            </a:solidFill>
            <a:round/>
            <a:headEnd/>
            <a:tailEnd type="triangle" w="lg" len="med"/>
          </a:ln>
          <a:effectLst/>
        </p:spPr>
        <p:txBody>
          <a:bodyPr wrap="none" anchor="ctr"/>
          <a:lstStyle/>
          <a:p>
            <a:endParaRPr lang="en-IN"/>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a:xfrm>
            <a:off x="609600" y="304800"/>
            <a:ext cx="7772400" cy="685800"/>
          </a:xfrm>
        </p:spPr>
        <p:txBody>
          <a:bodyPr>
            <a:normAutofit fontScale="90000"/>
          </a:bodyPr>
          <a:lstStyle/>
          <a:p>
            <a:r>
              <a:rPr lang="en-US" altLang="he-IL">
                <a:solidFill>
                  <a:schemeClr val="accent2"/>
                </a:solidFill>
              </a:rPr>
              <a:t>IO - Introduction</a:t>
            </a:r>
            <a:endParaRPr lang="en-US" altLang="he-IL"/>
          </a:p>
        </p:txBody>
      </p:sp>
      <p:sp>
        <p:nvSpPr>
          <p:cNvPr id="23556" name="Rectangle 4"/>
          <p:cNvSpPr>
            <a:spLocks noGrp="1" noChangeArrowheads="1"/>
          </p:cNvSpPr>
          <p:nvPr>
            <p:ph idx="1"/>
          </p:nvPr>
        </p:nvSpPr>
        <p:spPr>
          <a:xfrm>
            <a:off x="609600" y="1066800"/>
            <a:ext cx="7848600" cy="5181600"/>
          </a:xfrm>
        </p:spPr>
        <p:txBody>
          <a:bodyPr/>
          <a:lstStyle/>
          <a:p>
            <a:pPr>
              <a:lnSpc>
                <a:spcPct val="90000"/>
              </a:lnSpc>
            </a:pPr>
            <a:r>
              <a:rPr lang="en-US" altLang="he-IL" sz="2400"/>
              <a:t>Definition</a:t>
            </a:r>
          </a:p>
          <a:p>
            <a:pPr lvl="1">
              <a:lnSpc>
                <a:spcPct val="90000"/>
              </a:lnSpc>
            </a:pPr>
            <a:r>
              <a:rPr lang="en-US" altLang="he-IL" sz="2000" b="1"/>
              <a:t>Stream</a:t>
            </a:r>
            <a:r>
              <a:rPr lang="en-US" altLang="he-IL" sz="2000"/>
              <a:t> is a flow of data</a:t>
            </a:r>
          </a:p>
          <a:p>
            <a:pPr lvl="2">
              <a:lnSpc>
                <a:spcPct val="90000"/>
              </a:lnSpc>
            </a:pPr>
            <a:r>
              <a:rPr lang="en-US" altLang="he-IL" sz="1800"/>
              <a:t>characters read from a file</a:t>
            </a:r>
          </a:p>
          <a:p>
            <a:pPr lvl="2">
              <a:lnSpc>
                <a:spcPct val="90000"/>
              </a:lnSpc>
            </a:pPr>
            <a:r>
              <a:rPr lang="en-US" altLang="he-IL" sz="1800"/>
              <a:t>bytes written to the network</a:t>
            </a:r>
          </a:p>
          <a:p>
            <a:pPr lvl="2">
              <a:lnSpc>
                <a:spcPct val="90000"/>
              </a:lnSpc>
            </a:pPr>
            <a:r>
              <a:rPr lang="en-US" altLang="he-IL" sz="1800"/>
              <a:t>…</a:t>
            </a:r>
          </a:p>
          <a:p>
            <a:pPr lvl="2">
              <a:lnSpc>
                <a:spcPct val="90000"/>
              </a:lnSpc>
            </a:pPr>
            <a:endParaRPr lang="en-US" altLang="he-IL" sz="1800"/>
          </a:p>
          <a:p>
            <a:pPr>
              <a:lnSpc>
                <a:spcPct val="90000"/>
              </a:lnSpc>
            </a:pPr>
            <a:r>
              <a:rPr lang="en-US" altLang="he-IL" sz="2400"/>
              <a:t>Philosophy </a:t>
            </a:r>
          </a:p>
          <a:p>
            <a:pPr lvl="1">
              <a:lnSpc>
                <a:spcPct val="90000"/>
              </a:lnSpc>
            </a:pPr>
            <a:r>
              <a:rPr lang="en-US" altLang="he-IL" sz="2000"/>
              <a:t>All streams in the world are basically the same.</a:t>
            </a:r>
          </a:p>
          <a:p>
            <a:pPr lvl="1">
              <a:lnSpc>
                <a:spcPct val="90000"/>
              </a:lnSpc>
            </a:pPr>
            <a:r>
              <a:rPr lang="en-US" altLang="he-IL" sz="2000"/>
              <a:t>Streams can be divided (as the name “IO” suggests) to </a:t>
            </a:r>
            <a:r>
              <a:rPr lang="en-US" altLang="he-IL" sz="2000" b="1"/>
              <a:t>Input</a:t>
            </a:r>
            <a:r>
              <a:rPr lang="en-US" altLang="he-IL" sz="2000"/>
              <a:t> and </a:t>
            </a:r>
            <a:r>
              <a:rPr lang="en-US" altLang="he-IL" sz="2000" b="1"/>
              <a:t>Output</a:t>
            </a:r>
            <a:r>
              <a:rPr lang="en-US" altLang="he-IL" sz="2000"/>
              <a:t> streams.</a:t>
            </a:r>
          </a:p>
          <a:p>
            <a:pPr lvl="1">
              <a:lnSpc>
                <a:spcPct val="90000"/>
              </a:lnSpc>
            </a:pPr>
            <a:endParaRPr lang="en-US" altLang="he-IL" sz="2000"/>
          </a:p>
          <a:p>
            <a:pPr>
              <a:lnSpc>
                <a:spcPct val="90000"/>
              </a:lnSpc>
            </a:pPr>
            <a:r>
              <a:rPr lang="en-US" altLang="he-IL" sz="2000"/>
              <a:t>Implementation</a:t>
            </a:r>
          </a:p>
          <a:p>
            <a:pPr lvl="1">
              <a:lnSpc>
                <a:spcPct val="90000"/>
              </a:lnSpc>
            </a:pPr>
            <a:r>
              <a:rPr lang="en-US" altLang="he-IL" sz="1800"/>
              <a:t>Incoming flow of data (characters) implements “Reader” </a:t>
            </a:r>
            <a:r>
              <a:rPr lang="en-US" altLang="he-IL" sz="1600"/>
              <a:t>(InputStream for bytes)</a:t>
            </a:r>
            <a:endParaRPr lang="en-US" altLang="he-IL" sz="1800"/>
          </a:p>
          <a:p>
            <a:pPr lvl="1">
              <a:lnSpc>
                <a:spcPct val="90000"/>
              </a:lnSpc>
            </a:pPr>
            <a:r>
              <a:rPr lang="en-US" altLang="he-IL" sz="1800"/>
              <a:t>Outgoing flow of data (characters) implements “Writer” </a:t>
            </a:r>
            <a:r>
              <a:rPr lang="en-US" altLang="he-IL" sz="1600"/>
              <a:t>(OutputStream for bytes –eg. Images, sounds etc.)</a:t>
            </a:r>
          </a:p>
        </p:txBody>
      </p:sp>
    </p:spTree>
  </p:cSld>
  <p:clrMapOvr>
    <a:masterClrMapping/>
  </p:clrMapOvr>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2"/>
          <p:cNvSpPr>
            <a:spLocks noGrp="1" noChangeArrowheads="1"/>
          </p:cNvSpPr>
          <p:nvPr>
            <p:ph type="title"/>
          </p:nvPr>
        </p:nvSpPr>
        <p:spPr>
          <a:xfrm>
            <a:off x="685800" y="152400"/>
            <a:ext cx="8077200" cy="1143000"/>
          </a:xfrm>
        </p:spPr>
        <p:txBody>
          <a:bodyPr/>
          <a:lstStyle/>
          <a:p>
            <a:r>
              <a:rPr lang="en-US" altLang="he-IL" sz="3600">
                <a:solidFill>
                  <a:schemeClr val="accent2"/>
                </a:solidFill>
              </a:rPr>
              <a:t>Exception - What is it and why do I care?</a:t>
            </a:r>
            <a:endParaRPr lang="en-US" altLang="he-IL"/>
          </a:p>
        </p:txBody>
      </p:sp>
      <p:sp>
        <p:nvSpPr>
          <p:cNvPr id="119811" name="Rectangle 3"/>
          <p:cNvSpPr>
            <a:spLocks noGrp="1" noChangeArrowheads="1"/>
          </p:cNvSpPr>
          <p:nvPr>
            <p:ph idx="1"/>
          </p:nvPr>
        </p:nvSpPr>
        <p:spPr>
          <a:xfrm>
            <a:off x="609600" y="1524000"/>
            <a:ext cx="7772400" cy="1676400"/>
          </a:xfrm>
        </p:spPr>
        <p:txBody>
          <a:bodyPr>
            <a:normAutofit fontScale="92500"/>
          </a:bodyPr>
          <a:lstStyle/>
          <a:p>
            <a:pPr>
              <a:spcBef>
                <a:spcPts val="500"/>
              </a:spcBef>
              <a:spcAft>
                <a:spcPts val="500"/>
              </a:spcAft>
              <a:buFontTx/>
              <a:buNone/>
            </a:pPr>
            <a:r>
              <a:rPr lang="en-US" altLang="he-IL" b="1"/>
              <a:t>   Definition:</a:t>
            </a:r>
            <a:r>
              <a:rPr lang="en-US" altLang="he-IL"/>
              <a:t> An </a:t>
            </a:r>
            <a:r>
              <a:rPr lang="en-US" altLang="he-IL" i="1"/>
              <a:t>exception</a:t>
            </a:r>
            <a:r>
              <a:rPr lang="en-US" altLang="he-IL"/>
              <a:t> is an event that occurs during the execution of a program that disrupts the normal flow of instructions. </a:t>
            </a:r>
          </a:p>
        </p:txBody>
      </p:sp>
      <p:sp>
        <p:nvSpPr>
          <p:cNvPr id="119812" name="Rectangle 4"/>
          <p:cNvSpPr>
            <a:spLocks noChangeArrowheads="1"/>
          </p:cNvSpPr>
          <p:nvPr/>
        </p:nvSpPr>
        <p:spPr bwMode="auto">
          <a:xfrm>
            <a:off x="762000" y="1524000"/>
            <a:ext cx="7696200" cy="1752600"/>
          </a:xfrm>
          <a:prstGeom prst="rect">
            <a:avLst/>
          </a:prstGeom>
          <a:noFill/>
          <a:ln w="9525">
            <a:solidFill>
              <a:schemeClr val="tx1"/>
            </a:solidFill>
            <a:miter lim="800000"/>
            <a:headEnd/>
            <a:tailEnd/>
          </a:ln>
          <a:effectLst/>
        </p:spPr>
        <p:txBody>
          <a:bodyPr wrap="none" anchor="ctr"/>
          <a:lstStyle/>
          <a:p>
            <a:endParaRPr lang="en-IN"/>
          </a:p>
        </p:txBody>
      </p:sp>
      <p:sp>
        <p:nvSpPr>
          <p:cNvPr id="119816" name="Text Box 8"/>
          <p:cNvSpPr txBox="1">
            <a:spLocks noChangeArrowheads="1"/>
          </p:cNvSpPr>
          <p:nvPr/>
        </p:nvSpPr>
        <p:spPr bwMode="auto">
          <a:xfrm>
            <a:off x="838200" y="3886200"/>
            <a:ext cx="7620000" cy="955675"/>
          </a:xfrm>
          <a:prstGeom prst="rect">
            <a:avLst/>
          </a:prstGeom>
          <a:noFill/>
          <a:ln w="9525">
            <a:solidFill>
              <a:schemeClr val="tx1"/>
            </a:solidFill>
            <a:miter lim="800000"/>
            <a:headEnd/>
            <a:tailEnd/>
          </a:ln>
          <a:effectLst/>
        </p:spPr>
        <p:txBody>
          <a:bodyPr>
            <a:spAutoFit/>
          </a:bodyPr>
          <a:lstStyle/>
          <a:p>
            <a:pPr>
              <a:buFontTx/>
              <a:buChar char="•"/>
            </a:pPr>
            <a:r>
              <a:rPr lang="en-US" altLang="he-IL" sz="2800"/>
              <a:t> Exception is an Object</a:t>
            </a:r>
          </a:p>
          <a:p>
            <a:pPr>
              <a:buFontTx/>
              <a:buChar char="•"/>
            </a:pPr>
            <a:r>
              <a:rPr lang="en-US" altLang="he-IL" sz="2800"/>
              <a:t> Exception class must be descendent of Throwable.</a:t>
            </a:r>
            <a:endParaRPr lang="en-US" altLang="en-US" sz="2800"/>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ChangeArrowheads="1"/>
          </p:cNvSpPr>
          <p:nvPr>
            <p:ph type="title"/>
          </p:nvPr>
        </p:nvSpPr>
        <p:spPr>
          <a:xfrm>
            <a:off x="381000" y="152400"/>
            <a:ext cx="8382000" cy="1143000"/>
          </a:xfrm>
        </p:spPr>
        <p:txBody>
          <a:bodyPr/>
          <a:lstStyle/>
          <a:p>
            <a:r>
              <a:rPr lang="en-US" altLang="he-IL" sz="3600">
                <a:solidFill>
                  <a:schemeClr val="accent2"/>
                </a:solidFill>
              </a:rPr>
              <a:t>Exception - What is it and why do I care?(2)</a:t>
            </a:r>
            <a:endParaRPr lang="en-US" altLang="he-IL"/>
          </a:p>
        </p:txBody>
      </p:sp>
      <p:sp>
        <p:nvSpPr>
          <p:cNvPr id="126981" name="Text Box 5"/>
          <p:cNvSpPr txBox="1">
            <a:spLocks noChangeArrowheads="1"/>
          </p:cNvSpPr>
          <p:nvPr/>
        </p:nvSpPr>
        <p:spPr bwMode="auto">
          <a:xfrm>
            <a:off x="914400" y="1600200"/>
            <a:ext cx="7543800" cy="3708400"/>
          </a:xfrm>
          <a:prstGeom prst="rect">
            <a:avLst/>
          </a:prstGeom>
          <a:noFill/>
          <a:ln w="9525">
            <a:solidFill>
              <a:schemeClr val="tx1"/>
            </a:solidFill>
            <a:miter lim="800000"/>
            <a:headEnd/>
            <a:tailEnd/>
          </a:ln>
          <a:effectLst/>
        </p:spPr>
        <p:txBody>
          <a:bodyPr>
            <a:spAutoFit/>
          </a:bodyPr>
          <a:lstStyle/>
          <a:p>
            <a:pPr>
              <a:spcBef>
                <a:spcPts val="500"/>
              </a:spcBef>
              <a:spcAft>
                <a:spcPts val="500"/>
              </a:spcAft>
            </a:pPr>
            <a:r>
              <a:rPr lang="en-US" altLang="he-IL" sz="2800"/>
              <a:t>By using exceptions to manage errors, Java programs have the following advantages over traditional error management techniques: </a:t>
            </a:r>
            <a:br>
              <a:rPr lang="en-US" altLang="he-IL" sz="2800"/>
            </a:br>
            <a:endParaRPr lang="en-US" altLang="he-IL" sz="2800"/>
          </a:p>
          <a:p>
            <a:pPr>
              <a:spcBef>
                <a:spcPts val="500"/>
              </a:spcBef>
              <a:spcAft>
                <a:spcPts val="500"/>
              </a:spcAft>
            </a:pPr>
            <a:r>
              <a:rPr lang="en-US" altLang="en-US" sz="2800" b="1"/>
              <a:t>1</a:t>
            </a:r>
            <a:r>
              <a:rPr lang="en-US" altLang="en-US" sz="2800"/>
              <a:t>: </a:t>
            </a:r>
            <a:r>
              <a:rPr lang="en-US" altLang="he-IL" sz="2800"/>
              <a:t>Separating Error Handling Code from "Regular" Code</a:t>
            </a:r>
            <a:br>
              <a:rPr lang="en-US" altLang="he-IL" sz="2800"/>
            </a:br>
            <a:r>
              <a:rPr lang="en-US" altLang="en-US" sz="2800" b="1"/>
              <a:t>2</a:t>
            </a:r>
            <a:r>
              <a:rPr lang="en-US" altLang="en-US" sz="2800"/>
              <a:t>: </a:t>
            </a:r>
            <a:r>
              <a:rPr lang="en-US" altLang="he-IL" sz="2800"/>
              <a:t>Propagating Errors Up the Call Stack</a:t>
            </a:r>
            <a:br>
              <a:rPr lang="en-US" altLang="he-IL" sz="2800"/>
            </a:br>
            <a:r>
              <a:rPr lang="en-US" altLang="en-US" sz="2800" b="1"/>
              <a:t>3</a:t>
            </a:r>
            <a:r>
              <a:rPr lang="en-US" altLang="en-US" sz="2800"/>
              <a:t>: </a:t>
            </a:r>
            <a:r>
              <a:rPr lang="en-US" altLang="he-IL" sz="2800"/>
              <a:t>Grouping Error Types and Error Differentiation</a:t>
            </a:r>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9" name="Rectangle 7"/>
          <p:cNvSpPr>
            <a:spLocks noGrp="1" noChangeArrowheads="1"/>
          </p:cNvSpPr>
          <p:nvPr>
            <p:ph type="title"/>
          </p:nvPr>
        </p:nvSpPr>
        <p:spPr>
          <a:xfrm>
            <a:off x="228600" y="228600"/>
            <a:ext cx="8458200" cy="838200"/>
          </a:xfrm>
        </p:spPr>
        <p:txBody>
          <a:bodyPr/>
          <a:lstStyle/>
          <a:p>
            <a:r>
              <a:rPr lang="en-US" altLang="en-US" sz="2400" b="1">
                <a:solidFill>
                  <a:schemeClr val="accent2"/>
                </a:solidFill>
              </a:rPr>
              <a:t>1: </a:t>
            </a:r>
            <a:r>
              <a:rPr lang="en-US" altLang="he-IL" sz="2400" b="1">
                <a:solidFill>
                  <a:schemeClr val="accent2"/>
                </a:solidFill>
              </a:rPr>
              <a:t>Separating Error Handling Code from "Regular" Code</a:t>
            </a:r>
            <a:r>
              <a:rPr lang="en-US" altLang="he-IL" sz="2400" b="1"/>
              <a:t> </a:t>
            </a:r>
            <a:r>
              <a:rPr lang="en-US" altLang="he-IL" sz="2400" b="1">
                <a:solidFill>
                  <a:schemeClr val="accent2"/>
                </a:solidFill>
              </a:rPr>
              <a:t>(1)</a:t>
            </a:r>
            <a:r>
              <a:rPr lang="en-US" altLang="he-IL" sz="2400" b="1"/>
              <a:t> </a:t>
            </a:r>
            <a:br>
              <a:rPr lang="en-US" altLang="he-IL" sz="2400" b="1"/>
            </a:br>
            <a:endParaRPr lang="en-US" altLang="en-US" sz="2400" b="1"/>
          </a:p>
        </p:txBody>
      </p:sp>
      <p:sp>
        <p:nvSpPr>
          <p:cNvPr id="120835" name="Rectangle 3"/>
          <p:cNvSpPr>
            <a:spLocks noGrp="1" noChangeArrowheads="1"/>
          </p:cNvSpPr>
          <p:nvPr>
            <p:ph idx="1"/>
          </p:nvPr>
        </p:nvSpPr>
        <p:spPr>
          <a:xfrm>
            <a:off x="533400" y="1371600"/>
            <a:ext cx="7848600" cy="3733800"/>
          </a:xfrm>
        </p:spPr>
        <p:txBody>
          <a:bodyPr/>
          <a:lstStyle/>
          <a:p>
            <a:pPr>
              <a:spcBef>
                <a:spcPts val="500"/>
              </a:spcBef>
              <a:spcAft>
                <a:spcPts val="500"/>
              </a:spcAft>
              <a:buFontTx/>
              <a:buNone/>
            </a:pPr>
            <a:r>
              <a:rPr lang="en-US" altLang="he-IL" sz="1800">
                <a:latin typeface="Courier New" pitchFamily="49" charset="0"/>
              </a:rPr>
              <a:t>readFile {</a:t>
            </a:r>
          </a:p>
          <a:p>
            <a:pPr>
              <a:spcBef>
                <a:spcPct val="0"/>
              </a:spcBef>
              <a:buFontTx/>
              <a:buNone/>
            </a:pPr>
            <a:r>
              <a:rPr lang="en-US" altLang="he-IL" sz="1800">
                <a:latin typeface="Courier New" pitchFamily="49" charset="0"/>
              </a:rPr>
              <a:t>    open the file;</a:t>
            </a:r>
          </a:p>
          <a:p>
            <a:pPr>
              <a:spcBef>
                <a:spcPct val="0"/>
              </a:spcBef>
              <a:buFontTx/>
              <a:buNone/>
            </a:pPr>
            <a:r>
              <a:rPr lang="en-US" altLang="he-IL" sz="1800">
                <a:latin typeface="Courier New" pitchFamily="49" charset="0"/>
              </a:rPr>
              <a:t>    determine its size;</a:t>
            </a:r>
          </a:p>
          <a:p>
            <a:pPr>
              <a:spcBef>
                <a:spcPct val="0"/>
              </a:spcBef>
              <a:buFontTx/>
              <a:buNone/>
            </a:pPr>
            <a:r>
              <a:rPr lang="en-US" altLang="he-IL" sz="1800">
                <a:latin typeface="Courier New" pitchFamily="49" charset="0"/>
              </a:rPr>
              <a:t>    allocate that much memory;</a:t>
            </a:r>
          </a:p>
          <a:p>
            <a:pPr>
              <a:spcBef>
                <a:spcPct val="0"/>
              </a:spcBef>
              <a:buFontTx/>
              <a:buNone/>
            </a:pPr>
            <a:r>
              <a:rPr lang="en-US" altLang="he-IL" sz="1800">
                <a:latin typeface="Courier New" pitchFamily="49" charset="0"/>
              </a:rPr>
              <a:t>    read the file into memory;</a:t>
            </a:r>
          </a:p>
          <a:p>
            <a:pPr>
              <a:spcBef>
                <a:spcPct val="0"/>
              </a:spcBef>
              <a:buFontTx/>
              <a:buNone/>
            </a:pPr>
            <a:r>
              <a:rPr lang="en-US" altLang="he-IL" sz="1800">
                <a:latin typeface="Courier New" pitchFamily="49" charset="0"/>
              </a:rPr>
              <a:t>    close the file;</a:t>
            </a:r>
          </a:p>
          <a:p>
            <a:pPr>
              <a:spcBef>
                <a:spcPct val="0"/>
              </a:spcBef>
              <a:buFontTx/>
              <a:buNone/>
            </a:pPr>
            <a:r>
              <a:rPr lang="en-US" altLang="he-IL" sz="2400">
                <a:latin typeface="Courier New" pitchFamily="49" charset="0"/>
              </a:rPr>
              <a:t>}</a:t>
            </a:r>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9" name="Rectangle 3"/>
          <p:cNvSpPr>
            <a:spLocks noGrp="1" noChangeArrowheads="1"/>
          </p:cNvSpPr>
          <p:nvPr>
            <p:ph type="title"/>
          </p:nvPr>
        </p:nvSpPr>
        <p:spPr>
          <a:xfrm>
            <a:off x="685800" y="-76200"/>
            <a:ext cx="7772400" cy="838200"/>
          </a:xfrm>
        </p:spPr>
        <p:txBody>
          <a:bodyPr/>
          <a:lstStyle/>
          <a:p>
            <a:r>
              <a:rPr lang="en-US" altLang="en-US" sz="2200" b="1">
                <a:solidFill>
                  <a:schemeClr val="accent2"/>
                </a:solidFill>
              </a:rPr>
              <a:t>1: </a:t>
            </a:r>
            <a:r>
              <a:rPr lang="en-US" altLang="he-IL" sz="2200" b="1">
                <a:solidFill>
                  <a:schemeClr val="accent2"/>
                </a:solidFill>
              </a:rPr>
              <a:t>Separating Error Handling Code from "Regular" Code (2)</a:t>
            </a:r>
            <a:r>
              <a:rPr lang="en-US" altLang="he-IL" sz="2200" b="1"/>
              <a:t> </a:t>
            </a:r>
            <a:br>
              <a:rPr lang="en-US" altLang="he-IL" sz="2200" b="1"/>
            </a:br>
            <a:endParaRPr lang="en-US" altLang="en-US" sz="2200" b="1"/>
          </a:p>
        </p:txBody>
      </p:sp>
      <p:sp>
        <p:nvSpPr>
          <p:cNvPr id="121858" name="Rectangle 2"/>
          <p:cNvSpPr>
            <a:spLocks noGrp="1" noChangeArrowheads="1"/>
          </p:cNvSpPr>
          <p:nvPr>
            <p:ph idx="1"/>
          </p:nvPr>
        </p:nvSpPr>
        <p:spPr>
          <a:xfrm>
            <a:off x="533400" y="457200"/>
            <a:ext cx="7848600" cy="5715000"/>
          </a:xfrm>
        </p:spPr>
        <p:txBody>
          <a:bodyPr>
            <a:normAutofit fontScale="92500" lnSpcReduction="10000"/>
          </a:bodyPr>
          <a:lstStyle/>
          <a:p>
            <a:pPr>
              <a:lnSpc>
                <a:spcPct val="90000"/>
              </a:lnSpc>
              <a:spcBef>
                <a:spcPct val="0"/>
              </a:spcBef>
              <a:buFontTx/>
              <a:buNone/>
            </a:pPr>
            <a:r>
              <a:rPr lang="en-US" altLang="he-IL" sz="1600">
                <a:latin typeface="Courier New" pitchFamily="49" charset="0"/>
              </a:rPr>
              <a:t>errorCodeType </a:t>
            </a:r>
            <a:r>
              <a:rPr lang="en-US" altLang="he-IL" sz="1600" b="1">
                <a:latin typeface="Courier New" pitchFamily="49" charset="0"/>
              </a:rPr>
              <a:t>readFile {</a:t>
            </a:r>
            <a:endParaRPr lang="en-US" altLang="he-IL" sz="1600">
              <a:latin typeface="Courier New" pitchFamily="49" charset="0"/>
            </a:endParaRPr>
          </a:p>
          <a:p>
            <a:pPr>
              <a:lnSpc>
                <a:spcPct val="90000"/>
              </a:lnSpc>
              <a:spcBef>
                <a:spcPct val="0"/>
              </a:spcBef>
              <a:buFontTx/>
              <a:buNone/>
            </a:pPr>
            <a:r>
              <a:rPr lang="en-US" altLang="he-IL" sz="1600">
                <a:latin typeface="Courier New" pitchFamily="49" charset="0"/>
              </a:rPr>
              <a:t>    initialize errorCode = 0;</a:t>
            </a:r>
          </a:p>
          <a:p>
            <a:pPr>
              <a:lnSpc>
                <a:spcPct val="90000"/>
              </a:lnSpc>
              <a:spcBef>
                <a:spcPct val="0"/>
              </a:spcBef>
              <a:buFontTx/>
              <a:buNone/>
            </a:pPr>
            <a:r>
              <a:rPr lang="en-US" altLang="he-IL" sz="1600">
                <a:latin typeface="Courier New" pitchFamily="49" charset="0"/>
              </a:rPr>
              <a:t>    </a:t>
            </a:r>
            <a:r>
              <a:rPr lang="en-US" altLang="he-IL" sz="1600" b="1">
                <a:latin typeface="Courier New" pitchFamily="49" charset="0"/>
              </a:rPr>
              <a:t>open the file;</a:t>
            </a:r>
            <a:endParaRPr lang="en-US" altLang="he-IL" sz="1600">
              <a:latin typeface="Courier New" pitchFamily="49" charset="0"/>
            </a:endParaRPr>
          </a:p>
          <a:p>
            <a:pPr>
              <a:lnSpc>
                <a:spcPct val="90000"/>
              </a:lnSpc>
              <a:spcBef>
                <a:spcPct val="0"/>
              </a:spcBef>
              <a:buFontTx/>
              <a:buNone/>
            </a:pPr>
            <a:r>
              <a:rPr lang="en-US" altLang="he-IL" sz="1600">
                <a:latin typeface="Courier New" pitchFamily="49" charset="0"/>
              </a:rPr>
              <a:t>    if (theFileIsOpen) {</a:t>
            </a:r>
          </a:p>
          <a:p>
            <a:pPr>
              <a:lnSpc>
                <a:spcPct val="90000"/>
              </a:lnSpc>
              <a:spcBef>
                <a:spcPct val="0"/>
              </a:spcBef>
              <a:buFontTx/>
              <a:buNone/>
            </a:pPr>
            <a:r>
              <a:rPr lang="en-US" altLang="he-IL" sz="1600">
                <a:latin typeface="Courier New" pitchFamily="49" charset="0"/>
              </a:rPr>
              <a:t>        </a:t>
            </a:r>
            <a:r>
              <a:rPr lang="en-US" altLang="he-IL" sz="1600" b="1">
                <a:latin typeface="Courier New" pitchFamily="49" charset="0"/>
              </a:rPr>
              <a:t>determine the length of the file;</a:t>
            </a:r>
            <a:endParaRPr lang="en-US" altLang="he-IL" sz="1600">
              <a:latin typeface="Courier New" pitchFamily="49" charset="0"/>
            </a:endParaRPr>
          </a:p>
          <a:p>
            <a:pPr>
              <a:lnSpc>
                <a:spcPct val="90000"/>
              </a:lnSpc>
              <a:spcBef>
                <a:spcPct val="0"/>
              </a:spcBef>
              <a:buFontTx/>
              <a:buNone/>
            </a:pPr>
            <a:r>
              <a:rPr lang="en-US" altLang="he-IL" sz="1600">
                <a:latin typeface="Courier New" pitchFamily="49" charset="0"/>
              </a:rPr>
              <a:t>        if (gotTheFileLength) {</a:t>
            </a:r>
          </a:p>
          <a:p>
            <a:pPr>
              <a:lnSpc>
                <a:spcPct val="90000"/>
              </a:lnSpc>
              <a:spcBef>
                <a:spcPct val="0"/>
              </a:spcBef>
              <a:buFontTx/>
              <a:buNone/>
            </a:pPr>
            <a:r>
              <a:rPr lang="en-US" altLang="he-IL" sz="1600">
                <a:latin typeface="Courier New" pitchFamily="49" charset="0"/>
              </a:rPr>
              <a:t>            </a:t>
            </a:r>
            <a:r>
              <a:rPr lang="en-US" altLang="he-IL" sz="1600" b="1">
                <a:latin typeface="Courier New" pitchFamily="49" charset="0"/>
              </a:rPr>
              <a:t>allocate that much memory;</a:t>
            </a:r>
            <a:endParaRPr lang="en-US" altLang="he-IL" sz="1600">
              <a:latin typeface="Courier New" pitchFamily="49" charset="0"/>
            </a:endParaRPr>
          </a:p>
          <a:p>
            <a:pPr>
              <a:lnSpc>
                <a:spcPct val="90000"/>
              </a:lnSpc>
              <a:spcBef>
                <a:spcPct val="0"/>
              </a:spcBef>
              <a:buFontTx/>
              <a:buNone/>
            </a:pPr>
            <a:r>
              <a:rPr lang="en-US" altLang="he-IL" sz="1600">
                <a:latin typeface="Courier New" pitchFamily="49" charset="0"/>
              </a:rPr>
              <a:t>            if (gotEnoughMemory) {</a:t>
            </a:r>
          </a:p>
          <a:p>
            <a:pPr>
              <a:lnSpc>
                <a:spcPct val="90000"/>
              </a:lnSpc>
              <a:spcBef>
                <a:spcPct val="0"/>
              </a:spcBef>
              <a:buFontTx/>
              <a:buNone/>
            </a:pPr>
            <a:r>
              <a:rPr lang="en-US" altLang="he-IL" sz="1600">
                <a:latin typeface="Courier New" pitchFamily="49" charset="0"/>
              </a:rPr>
              <a:t>                </a:t>
            </a:r>
            <a:r>
              <a:rPr lang="en-US" altLang="he-IL" sz="1600" b="1">
                <a:latin typeface="Courier New" pitchFamily="49" charset="0"/>
              </a:rPr>
              <a:t>read the file into memory;</a:t>
            </a:r>
            <a:endParaRPr lang="en-US" altLang="he-IL" sz="1600">
              <a:latin typeface="Courier New" pitchFamily="49" charset="0"/>
            </a:endParaRPr>
          </a:p>
          <a:p>
            <a:pPr>
              <a:lnSpc>
                <a:spcPct val="90000"/>
              </a:lnSpc>
              <a:spcBef>
                <a:spcPct val="0"/>
              </a:spcBef>
              <a:buFontTx/>
              <a:buNone/>
            </a:pPr>
            <a:r>
              <a:rPr lang="en-US" altLang="he-IL" sz="1600">
                <a:latin typeface="Courier New" pitchFamily="49" charset="0"/>
              </a:rPr>
              <a:t>                if (readFailed) {</a:t>
            </a:r>
          </a:p>
          <a:p>
            <a:pPr>
              <a:lnSpc>
                <a:spcPct val="90000"/>
              </a:lnSpc>
              <a:spcBef>
                <a:spcPct val="0"/>
              </a:spcBef>
              <a:buFontTx/>
              <a:buNone/>
            </a:pPr>
            <a:r>
              <a:rPr lang="en-US" altLang="he-IL" sz="1600">
                <a:latin typeface="Courier New" pitchFamily="49" charset="0"/>
              </a:rPr>
              <a:t>                    errorCode = -1;</a:t>
            </a:r>
          </a:p>
          <a:p>
            <a:pPr>
              <a:lnSpc>
                <a:spcPct val="90000"/>
              </a:lnSpc>
              <a:spcBef>
                <a:spcPct val="0"/>
              </a:spcBef>
              <a:buFontTx/>
              <a:buNone/>
            </a:pPr>
            <a:r>
              <a:rPr lang="en-US" altLang="he-IL" sz="1600">
                <a:latin typeface="Courier New" pitchFamily="49" charset="0"/>
              </a:rPr>
              <a:t>                }</a:t>
            </a:r>
          </a:p>
          <a:p>
            <a:pPr>
              <a:lnSpc>
                <a:spcPct val="90000"/>
              </a:lnSpc>
              <a:spcBef>
                <a:spcPct val="0"/>
              </a:spcBef>
              <a:buFontTx/>
              <a:buNone/>
            </a:pPr>
            <a:r>
              <a:rPr lang="en-US" altLang="he-IL" sz="1600">
                <a:latin typeface="Courier New" pitchFamily="49" charset="0"/>
              </a:rPr>
              <a:t>            } else {</a:t>
            </a:r>
          </a:p>
          <a:p>
            <a:pPr>
              <a:lnSpc>
                <a:spcPct val="90000"/>
              </a:lnSpc>
              <a:spcBef>
                <a:spcPct val="0"/>
              </a:spcBef>
              <a:buFontTx/>
              <a:buNone/>
            </a:pPr>
            <a:r>
              <a:rPr lang="en-US" altLang="he-IL" sz="1600">
                <a:latin typeface="Courier New" pitchFamily="49" charset="0"/>
              </a:rPr>
              <a:t>                errorCode = -2;</a:t>
            </a:r>
          </a:p>
          <a:p>
            <a:pPr>
              <a:lnSpc>
                <a:spcPct val="90000"/>
              </a:lnSpc>
              <a:spcBef>
                <a:spcPct val="0"/>
              </a:spcBef>
              <a:buFontTx/>
              <a:buNone/>
            </a:pPr>
            <a:r>
              <a:rPr lang="en-US" altLang="he-IL" sz="1600">
                <a:latin typeface="Courier New" pitchFamily="49" charset="0"/>
              </a:rPr>
              <a:t>            }</a:t>
            </a:r>
          </a:p>
          <a:p>
            <a:pPr>
              <a:lnSpc>
                <a:spcPct val="90000"/>
              </a:lnSpc>
              <a:spcBef>
                <a:spcPct val="0"/>
              </a:spcBef>
              <a:buFontTx/>
              <a:buNone/>
            </a:pPr>
            <a:r>
              <a:rPr lang="en-US" altLang="he-IL" sz="1600">
                <a:latin typeface="Courier New" pitchFamily="49" charset="0"/>
              </a:rPr>
              <a:t>        } else {</a:t>
            </a:r>
          </a:p>
          <a:p>
            <a:pPr>
              <a:lnSpc>
                <a:spcPct val="90000"/>
              </a:lnSpc>
              <a:spcBef>
                <a:spcPct val="0"/>
              </a:spcBef>
              <a:buFontTx/>
              <a:buNone/>
            </a:pPr>
            <a:r>
              <a:rPr lang="en-US" altLang="he-IL" sz="1600">
                <a:latin typeface="Courier New" pitchFamily="49" charset="0"/>
              </a:rPr>
              <a:t>            errorCode = -3;</a:t>
            </a:r>
          </a:p>
          <a:p>
            <a:pPr>
              <a:lnSpc>
                <a:spcPct val="90000"/>
              </a:lnSpc>
              <a:spcBef>
                <a:spcPct val="0"/>
              </a:spcBef>
              <a:buFontTx/>
              <a:buNone/>
            </a:pPr>
            <a:r>
              <a:rPr lang="en-US" altLang="he-IL" sz="1600">
                <a:latin typeface="Courier New" pitchFamily="49" charset="0"/>
              </a:rPr>
              <a:t>        }</a:t>
            </a:r>
          </a:p>
          <a:p>
            <a:pPr>
              <a:lnSpc>
                <a:spcPct val="90000"/>
              </a:lnSpc>
              <a:spcBef>
                <a:spcPct val="0"/>
              </a:spcBef>
              <a:buFontTx/>
              <a:buNone/>
            </a:pPr>
            <a:r>
              <a:rPr lang="en-US" altLang="he-IL" sz="1600">
                <a:latin typeface="Courier New" pitchFamily="49" charset="0"/>
              </a:rPr>
              <a:t>        </a:t>
            </a:r>
            <a:r>
              <a:rPr lang="en-US" altLang="he-IL" sz="1600" b="1">
                <a:latin typeface="Courier New" pitchFamily="49" charset="0"/>
              </a:rPr>
              <a:t>close the file;</a:t>
            </a:r>
            <a:endParaRPr lang="en-US" altLang="he-IL" sz="1600">
              <a:latin typeface="Courier New" pitchFamily="49" charset="0"/>
            </a:endParaRPr>
          </a:p>
          <a:p>
            <a:pPr>
              <a:lnSpc>
                <a:spcPct val="90000"/>
              </a:lnSpc>
              <a:spcBef>
                <a:spcPct val="0"/>
              </a:spcBef>
              <a:buFontTx/>
              <a:buNone/>
            </a:pPr>
            <a:r>
              <a:rPr lang="en-US" altLang="he-IL" sz="1600">
                <a:latin typeface="Courier New" pitchFamily="49" charset="0"/>
              </a:rPr>
              <a:t>        if (theFileDidntClose &amp;&amp; errorCode == 0) {</a:t>
            </a:r>
          </a:p>
          <a:p>
            <a:pPr>
              <a:lnSpc>
                <a:spcPct val="90000"/>
              </a:lnSpc>
              <a:spcBef>
                <a:spcPct val="0"/>
              </a:spcBef>
              <a:buFontTx/>
              <a:buNone/>
            </a:pPr>
            <a:r>
              <a:rPr lang="en-US" altLang="he-IL" sz="1600">
                <a:latin typeface="Courier New" pitchFamily="49" charset="0"/>
              </a:rPr>
              <a:t>            errorCode = -4;</a:t>
            </a:r>
          </a:p>
          <a:p>
            <a:pPr>
              <a:lnSpc>
                <a:spcPct val="90000"/>
              </a:lnSpc>
              <a:spcBef>
                <a:spcPct val="0"/>
              </a:spcBef>
              <a:buFontTx/>
              <a:buNone/>
            </a:pPr>
            <a:r>
              <a:rPr lang="en-US" altLang="he-IL" sz="1600">
                <a:latin typeface="Courier New" pitchFamily="49" charset="0"/>
              </a:rPr>
              <a:t>        } else {</a:t>
            </a:r>
          </a:p>
          <a:p>
            <a:pPr>
              <a:lnSpc>
                <a:spcPct val="90000"/>
              </a:lnSpc>
              <a:spcBef>
                <a:spcPct val="0"/>
              </a:spcBef>
              <a:buFontTx/>
              <a:buNone/>
            </a:pPr>
            <a:r>
              <a:rPr lang="en-US" altLang="he-IL" sz="1600">
                <a:latin typeface="Courier New" pitchFamily="49" charset="0"/>
              </a:rPr>
              <a:t>            errorCode = errorCode and -4;</a:t>
            </a:r>
          </a:p>
          <a:p>
            <a:pPr>
              <a:lnSpc>
                <a:spcPct val="90000"/>
              </a:lnSpc>
              <a:spcBef>
                <a:spcPct val="0"/>
              </a:spcBef>
              <a:buFontTx/>
              <a:buNone/>
            </a:pPr>
            <a:r>
              <a:rPr lang="en-US" altLang="he-IL" sz="1600">
                <a:latin typeface="Courier New" pitchFamily="49" charset="0"/>
              </a:rPr>
              <a:t>        }</a:t>
            </a:r>
          </a:p>
          <a:p>
            <a:pPr>
              <a:lnSpc>
                <a:spcPct val="90000"/>
              </a:lnSpc>
              <a:spcBef>
                <a:spcPct val="0"/>
              </a:spcBef>
              <a:buFontTx/>
              <a:buNone/>
            </a:pPr>
            <a:r>
              <a:rPr lang="en-US" altLang="he-IL" sz="1600">
                <a:latin typeface="Courier New" pitchFamily="49" charset="0"/>
              </a:rPr>
              <a:t>    } else {</a:t>
            </a:r>
          </a:p>
          <a:p>
            <a:pPr>
              <a:lnSpc>
                <a:spcPct val="90000"/>
              </a:lnSpc>
              <a:spcBef>
                <a:spcPct val="0"/>
              </a:spcBef>
              <a:buFontTx/>
              <a:buNone/>
            </a:pPr>
            <a:r>
              <a:rPr lang="en-US" altLang="he-IL" sz="1600">
                <a:latin typeface="Courier New" pitchFamily="49" charset="0"/>
              </a:rPr>
              <a:t>        errorCode = -5;</a:t>
            </a:r>
          </a:p>
          <a:p>
            <a:pPr>
              <a:lnSpc>
                <a:spcPct val="90000"/>
              </a:lnSpc>
              <a:spcBef>
                <a:spcPct val="0"/>
              </a:spcBef>
              <a:buFontTx/>
              <a:buNone/>
            </a:pPr>
            <a:r>
              <a:rPr lang="en-US" altLang="he-IL" sz="1600">
                <a:latin typeface="Courier New" pitchFamily="49" charset="0"/>
              </a:rPr>
              <a:t>    }</a:t>
            </a:r>
          </a:p>
          <a:p>
            <a:pPr>
              <a:lnSpc>
                <a:spcPct val="90000"/>
              </a:lnSpc>
              <a:spcBef>
                <a:spcPct val="0"/>
              </a:spcBef>
              <a:buFontTx/>
              <a:buNone/>
            </a:pPr>
            <a:r>
              <a:rPr lang="en-US" altLang="he-IL" sz="1600">
                <a:latin typeface="Courier New" pitchFamily="49" charset="0"/>
              </a:rPr>
              <a:t>    return errorCode;</a:t>
            </a:r>
          </a:p>
          <a:p>
            <a:pPr>
              <a:lnSpc>
                <a:spcPct val="90000"/>
              </a:lnSpc>
              <a:spcBef>
                <a:spcPct val="0"/>
              </a:spcBef>
              <a:buFontTx/>
              <a:buNone/>
            </a:pPr>
            <a:r>
              <a:rPr lang="en-US" altLang="he-IL" sz="1600" b="1">
                <a:latin typeface="Courier New" pitchFamily="49" charset="0"/>
              </a:rPr>
              <a:t>}</a:t>
            </a:r>
            <a:endParaRPr lang="en-US" altLang="he-IL" sz="1600">
              <a:latin typeface="Courier New" pitchFamily="49" charset="0"/>
            </a:endParaRPr>
          </a:p>
          <a:p>
            <a:pPr>
              <a:lnSpc>
                <a:spcPct val="90000"/>
              </a:lnSpc>
              <a:spcBef>
                <a:spcPct val="0"/>
              </a:spcBef>
              <a:buFontTx/>
              <a:buNone/>
            </a:pPr>
            <a:endParaRPr lang="en-US" altLang="he-IL" sz="1600">
              <a:latin typeface="Courier New" pitchFamily="49" charset="0"/>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First Java Application</a:t>
            </a:r>
            <a:endParaRPr lang="en-IN" dirty="0"/>
          </a:p>
        </p:txBody>
      </p:sp>
      <p:sp>
        <p:nvSpPr>
          <p:cNvPr id="7" name="Rectangle 3"/>
          <p:cNvSpPr>
            <a:spLocks noGrp="1" noChangeArrowheads="1"/>
          </p:cNvSpPr>
          <p:nvPr>
            <p:ph idx="1"/>
          </p:nvPr>
        </p:nvSpPr>
        <p:spPr/>
        <p:txBody>
          <a:bodyPr/>
          <a:lstStyle/>
          <a:p>
            <a:pPr eaLnBrk="1" hangingPunct="1"/>
            <a:r>
              <a:rPr lang="en-US" sz="1900" b="1" smtClean="0"/>
              <a:t>Create the File </a:t>
            </a:r>
          </a:p>
          <a:p>
            <a:pPr eaLnBrk="1" hangingPunct="1">
              <a:buFont typeface="Wingdings" pitchFamily="2" charset="2"/>
              <a:buNone/>
            </a:pPr>
            <a:r>
              <a:rPr lang="en-US" sz="1900" smtClean="0"/>
              <a:t>	The first step to create the HelloWorld application is to copy the text from listing 7.1 into a file called HelloWorld.java using your favorite text editor (by choosing Windows, NotePad, or SimpleText on the Macintosh). It is very important to call the file HelloWorld.java, because the compiler expects the file name to match the class identifier </a:t>
            </a:r>
          </a:p>
          <a:p>
            <a:pPr eaLnBrk="1" hangingPunct="1">
              <a:buFont typeface="Wingdings" pitchFamily="2" charset="2"/>
              <a:buNone/>
            </a:pPr>
            <a:r>
              <a:rPr lang="en-US" sz="1900" b="1" smtClean="0"/>
              <a:t>Listing 7.1 The HelloWorld application.</a:t>
            </a:r>
            <a:r>
              <a:rPr lang="en-US" sz="1900" smtClean="0"/>
              <a:t> </a:t>
            </a:r>
          </a:p>
          <a:p>
            <a:pPr eaLnBrk="1" hangingPunct="1">
              <a:buFont typeface="Wingdings" pitchFamily="2" charset="2"/>
              <a:buNone/>
            </a:pPr>
            <a:r>
              <a:rPr lang="en-US" sz="1900" smtClean="0"/>
              <a:t>public class HelloWorld {</a:t>
            </a:r>
          </a:p>
          <a:p>
            <a:pPr eaLnBrk="1" hangingPunct="1">
              <a:buFont typeface="Wingdings" pitchFamily="2" charset="2"/>
              <a:buNone/>
            </a:pPr>
            <a:r>
              <a:rPr lang="en-US" sz="1900" smtClean="0"/>
              <a:t>  public static void main(String args[]){System.out.println("Hello World!!");</a:t>
            </a:r>
          </a:p>
          <a:p>
            <a:pPr eaLnBrk="1" hangingPunct="1">
              <a:buFont typeface="Wingdings" pitchFamily="2" charset="2"/>
              <a:buNone/>
            </a:pPr>
            <a:r>
              <a:rPr lang="en-US" sz="1900" smtClean="0"/>
              <a:t>}}</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3" name="Rectangle 3"/>
          <p:cNvSpPr>
            <a:spLocks noGrp="1" noChangeArrowheads="1"/>
          </p:cNvSpPr>
          <p:nvPr>
            <p:ph type="title"/>
          </p:nvPr>
        </p:nvSpPr>
        <p:spPr>
          <a:xfrm>
            <a:off x="685800" y="304800"/>
            <a:ext cx="7772400" cy="838200"/>
          </a:xfrm>
        </p:spPr>
        <p:txBody>
          <a:bodyPr>
            <a:normAutofit fontScale="90000"/>
          </a:bodyPr>
          <a:lstStyle/>
          <a:p>
            <a:r>
              <a:rPr lang="en-US" altLang="en-US" sz="2400">
                <a:solidFill>
                  <a:schemeClr val="accent2"/>
                </a:solidFill>
              </a:rPr>
              <a:t>1: </a:t>
            </a:r>
            <a:r>
              <a:rPr lang="en-US" altLang="he-IL" sz="2400">
                <a:solidFill>
                  <a:schemeClr val="accent2"/>
                </a:solidFill>
              </a:rPr>
              <a:t>Separating Error Handling Code from "Regular" Code</a:t>
            </a:r>
            <a:r>
              <a:rPr lang="en-US" altLang="he-IL" sz="2400" b="1"/>
              <a:t> </a:t>
            </a:r>
            <a:r>
              <a:rPr lang="en-US" altLang="he-IL" sz="2400">
                <a:solidFill>
                  <a:schemeClr val="accent2"/>
                </a:solidFill>
              </a:rPr>
              <a:t>(3)</a:t>
            </a:r>
            <a:r>
              <a:rPr lang="en-US" altLang="he-IL" sz="2400" b="1"/>
              <a:t/>
            </a:r>
            <a:br>
              <a:rPr lang="en-US" altLang="he-IL" sz="2400" b="1"/>
            </a:br>
            <a:endParaRPr lang="en-US" altLang="en-US" sz="3200" b="1"/>
          </a:p>
        </p:txBody>
      </p:sp>
      <p:sp>
        <p:nvSpPr>
          <p:cNvPr id="122882" name="Rectangle 2"/>
          <p:cNvSpPr>
            <a:spLocks noGrp="1" noChangeArrowheads="1"/>
          </p:cNvSpPr>
          <p:nvPr>
            <p:ph idx="1"/>
          </p:nvPr>
        </p:nvSpPr>
        <p:spPr>
          <a:xfrm>
            <a:off x="533400" y="838200"/>
            <a:ext cx="7848600" cy="5715000"/>
          </a:xfrm>
        </p:spPr>
        <p:txBody>
          <a:bodyPr>
            <a:normAutofit lnSpcReduction="10000"/>
          </a:bodyPr>
          <a:lstStyle/>
          <a:p>
            <a:pPr>
              <a:spcBef>
                <a:spcPct val="0"/>
              </a:spcBef>
              <a:buFontTx/>
              <a:buNone/>
            </a:pPr>
            <a:r>
              <a:rPr lang="en-US" altLang="he-IL" sz="2000" b="1">
                <a:latin typeface="Courier New" pitchFamily="49" charset="0"/>
              </a:rPr>
              <a:t>readFile {</a:t>
            </a:r>
            <a:endParaRPr lang="en-US" altLang="he-IL" sz="2000">
              <a:latin typeface="Courier New" pitchFamily="49" charset="0"/>
            </a:endParaRPr>
          </a:p>
          <a:p>
            <a:pPr>
              <a:spcBef>
                <a:spcPct val="0"/>
              </a:spcBef>
              <a:buFontTx/>
              <a:buNone/>
            </a:pPr>
            <a:r>
              <a:rPr lang="en-US" altLang="he-IL" sz="2000">
                <a:latin typeface="Courier New" pitchFamily="49" charset="0"/>
              </a:rPr>
              <a:t>    try {</a:t>
            </a:r>
          </a:p>
          <a:p>
            <a:pPr>
              <a:spcBef>
                <a:spcPct val="0"/>
              </a:spcBef>
              <a:buFontTx/>
              <a:buNone/>
            </a:pPr>
            <a:r>
              <a:rPr lang="en-US" altLang="he-IL" sz="2000">
                <a:latin typeface="Courier New" pitchFamily="49" charset="0"/>
              </a:rPr>
              <a:t>        </a:t>
            </a:r>
            <a:r>
              <a:rPr lang="en-US" altLang="he-IL" sz="2000" b="1">
                <a:latin typeface="Courier New" pitchFamily="49" charset="0"/>
              </a:rPr>
              <a:t>open the file;</a:t>
            </a:r>
          </a:p>
          <a:p>
            <a:pPr>
              <a:spcBef>
                <a:spcPct val="0"/>
              </a:spcBef>
              <a:buFontTx/>
              <a:buNone/>
            </a:pPr>
            <a:r>
              <a:rPr lang="en-US" altLang="he-IL" sz="2000" b="1">
                <a:latin typeface="Courier New" pitchFamily="49" charset="0"/>
              </a:rPr>
              <a:t>        determine its size;</a:t>
            </a:r>
          </a:p>
          <a:p>
            <a:pPr>
              <a:spcBef>
                <a:spcPct val="0"/>
              </a:spcBef>
              <a:buFontTx/>
              <a:buNone/>
            </a:pPr>
            <a:r>
              <a:rPr lang="en-US" altLang="he-IL" sz="2000" b="1">
                <a:latin typeface="Courier New" pitchFamily="49" charset="0"/>
              </a:rPr>
              <a:t>        allocate that much memory;</a:t>
            </a:r>
          </a:p>
          <a:p>
            <a:pPr>
              <a:spcBef>
                <a:spcPct val="0"/>
              </a:spcBef>
              <a:buFontTx/>
              <a:buNone/>
            </a:pPr>
            <a:r>
              <a:rPr lang="en-US" altLang="he-IL" sz="2000" b="1">
                <a:latin typeface="Courier New" pitchFamily="49" charset="0"/>
              </a:rPr>
              <a:t>        read the file into memory;</a:t>
            </a:r>
          </a:p>
          <a:p>
            <a:pPr>
              <a:spcBef>
                <a:spcPct val="0"/>
              </a:spcBef>
              <a:buFontTx/>
              <a:buNone/>
            </a:pPr>
            <a:r>
              <a:rPr lang="en-US" altLang="he-IL" sz="2000" b="1">
                <a:latin typeface="Courier New" pitchFamily="49" charset="0"/>
              </a:rPr>
              <a:t>        close the file;</a:t>
            </a:r>
            <a:endParaRPr lang="en-US" altLang="he-IL" sz="2000">
              <a:latin typeface="Courier New" pitchFamily="49" charset="0"/>
            </a:endParaRPr>
          </a:p>
          <a:p>
            <a:pPr>
              <a:spcBef>
                <a:spcPct val="0"/>
              </a:spcBef>
              <a:buFontTx/>
              <a:buNone/>
            </a:pPr>
            <a:r>
              <a:rPr lang="en-US" altLang="he-IL" sz="2000">
                <a:latin typeface="Courier New" pitchFamily="49" charset="0"/>
              </a:rPr>
              <a:t>    } catch (fileOpenFailed) {</a:t>
            </a:r>
          </a:p>
          <a:p>
            <a:pPr>
              <a:spcBef>
                <a:spcPct val="0"/>
              </a:spcBef>
              <a:buFontTx/>
              <a:buNone/>
            </a:pPr>
            <a:r>
              <a:rPr lang="en-US" altLang="he-IL" sz="2000">
                <a:latin typeface="Courier New" pitchFamily="49" charset="0"/>
              </a:rPr>
              <a:t>        doSomething;</a:t>
            </a:r>
          </a:p>
          <a:p>
            <a:pPr>
              <a:spcBef>
                <a:spcPct val="0"/>
              </a:spcBef>
              <a:buFontTx/>
              <a:buNone/>
            </a:pPr>
            <a:r>
              <a:rPr lang="en-US" altLang="he-IL" sz="2000">
                <a:latin typeface="Courier New" pitchFamily="49" charset="0"/>
              </a:rPr>
              <a:t>    } catch (sizeDeterminationFailed) {</a:t>
            </a:r>
          </a:p>
          <a:p>
            <a:pPr>
              <a:spcBef>
                <a:spcPct val="0"/>
              </a:spcBef>
              <a:buFontTx/>
              <a:buNone/>
            </a:pPr>
            <a:r>
              <a:rPr lang="en-US" altLang="he-IL" sz="2000">
                <a:latin typeface="Courier New" pitchFamily="49" charset="0"/>
              </a:rPr>
              <a:t>        doSomething;</a:t>
            </a:r>
          </a:p>
          <a:p>
            <a:pPr>
              <a:spcBef>
                <a:spcPct val="0"/>
              </a:spcBef>
              <a:buFontTx/>
              <a:buNone/>
            </a:pPr>
            <a:r>
              <a:rPr lang="en-US" altLang="he-IL" sz="2000">
                <a:latin typeface="Courier New" pitchFamily="49" charset="0"/>
              </a:rPr>
              <a:t>    } catch (memoryAllocationFailed) {</a:t>
            </a:r>
          </a:p>
          <a:p>
            <a:pPr>
              <a:spcBef>
                <a:spcPct val="0"/>
              </a:spcBef>
              <a:buFontTx/>
              <a:buNone/>
            </a:pPr>
            <a:r>
              <a:rPr lang="en-US" altLang="he-IL" sz="2000">
                <a:latin typeface="Courier New" pitchFamily="49" charset="0"/>
              </a:rPr>
              <a:t>        doSomething;</a:t>
            </a:r>
          </a:p>
          <a:p>
            <a:pPr>
              <a:spcBef>
                <a:spcPct val="0"/>
              </a:spcBef>
              <a:buFontTx/>
              <a:buNone/>
            </a:pPr>
            <a:r>
              <a:rPr lang="en-US" altLang="he-IL" sz="2000">
                <a:latin typeface="Courier New" pitchFamily="49" charset="0"/>
              </a:rPr>
              <a:t>    } catch (readFailed) {</a:t>
            </a:r>
          </a:p>
          <a:p>
            <a:pPr>
              <a:spcBef>
                <a:spcPct val="0"/>
              </a:spcBef>
              <a:buFontTx/>
              <a:buNone/>
            </a:pPr>
            <a:r>
              <a:rPr lang="en-US" altLang="he-IL" sz="2000">
                <a:latin typeface="Courier New" pitchFamily="49" charset="0"/>
              </a:rPr>
              <a:t>        doSomething;</a:t>
            </a:r>
          </a:p>
          <a:p>
            <a:pPr>
              <a:spcBef>
                <a:spcPct val="0"/>
              </a:spcBef>
              <a:buFontTx/>
              <a:buNone/>
            </a:pPr>
            <a:r>
              <a:rPr lang="en-US" altLang="he-IL" sz="2000">
                <a:latin typeface="Courier New" pitchFamily="49" charset="0"/>
              </a:rPr>
              <a:t>    } catch (fileCloseFailed) {</a:t>
            </a:r>
          </a:p>
          <a:p>
            <a:pPr>
              <a:spcBef>
                <a:spcPct val="0"/>
              </a:spcBef>
              <a:buFontTx/>
              <a:buNone/>
            </a:pPr>
            <a:r>
              <a:rPr lang="en-US" altLang="he-IL" sz="2000">
                <a:latin typeface="Courier New" pitchFamily="49" charset="0"/>
              </a:rPr>
              <a:t>        doSomething;</a:t>
            </a:r>
          </a:p>
          <a:p>
            <a:pPr>
              <a:spcBef>
                <a:spcPct val="0"/>
              </a:spcBef>
              <a:buFontTx/>
              <a:buNone/>
            </a:pPr>
            <a:r>
              <a:rPr lang="en-US" altLang="he-IL" sz="2000">
                <a:latin typeface="Courier New" pitchFamily="49" charset="0"/>
              </a:rPr>
              <a:t>    }</a:t>
            </a:r>
          </a:p>
          <a:p>
            <a:pPr>
              <a:spcBef>
                <a:spcPct val="0"/>
              </a:spcBef>
              <a:buFontTx/>
              <a:buNone/>
            </a:pPr>
            <a:r>
              <a:rPr lang="en-US" altLang="he-IL" sz="2000" b="1">
                <a:latin typeface="Courier New" pitchFamily="49" charset="0"/>
              </a:rPr>
              <a:t>}</a:t>
            </a:r>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7" name="Rectangle 3"/>
          <p:cNvSpPr>
            <a:spLocks noGrp="1" noChangeArrowheads="1"/>
          </p:cNvSpPr>
          <p:nvPr>
            <p:ph type="title"/>
          </p:nvPr>
        </p:nvSpPr>
        <p:spPr>
          <a:xfrm>
            <a:off x="609600" y="533400"/>
            <a:ext cx="7772400" cy="914400"/>
          </a:xfrm>
        </p:spPr>
        <p:txBody>
          <a:bodyPr>
            <a:normAutofit fontScale="90000"/>
          </a:bodyPr>
          <a:lstStyle/>
          <a:p>
            <a:r>
              <a:rPr lang="en-US" altLang="en-US" sz="3600" b="1">
                <a:solidFill>
                  <a:schemeClr val="accent2"/>
                </a:solidFill>
              </a:rPr>
              <a:t>2</a:t>
            </a:r>
            <a:r>
              <a:rPr lang="en-US" altLang="en-US" sz="3600">
                <a:solidFill>
                  <a:schemeClr val="accent2"/>
                </a:solidFill>
              </a:rPr>
              <a:t>: </a:t>
            </a:r>
            <a:r>
              <a:rPr lang="en-US" altLang="he-IL" sz="3600">
                <a:solidFill>
                  <a:schemeClr val="accent2"/>
                </a:solidFill>
              </a:rPr>
              <a:t>Propagating Errors Up the Call Stack</a:t>
            </a:r>
            <a:br>
              <a:rPr lang="en-US" altLang="he-IL" sz="3600">
                <a:solidFill>
                  <a:schemeClr val="accent2"/>
                </a:solidFill>
              </a:rPr>
            </a:br>
            <a:endParaRPr lang="en-US" altLang="en-US"/>
          </a:p>
        </p:txBody>
      </p:sp>
      <p:sp>
        <p:nvSpPr>
          <p:cNvPr id="123906" name="Rectangle 2"/>
          <p:cNvSpPr>
            <a:spLocks noGrp="1" noChangeArrowheads="1"/>
          </p:cNvSpPr>
          <p:nvPr>
            <p:ph idx="1"/>
          </p:nvPr>
        </p:nvSpPr>
        <p:spPr>
          <a:xfrm>
            <a:off x="457200" y="1371600"/>
            <a:ext cx="7848600" cy="5029200"/>
          </a:xfrm>
        </p:spPr>
        <p:txBody>
          <a:bodyPr/>
          <a:lstStyle/>
          <a:p>
            <a:pPr>
              <a:spcBef>
                <a:spcPct val="0"/>
              </a:spcBef>
              <a:buFontTx/>
              <a:buNone/>
            </a:pPr>
            <a:r>
              <a:rPr lang="en-US" altLang="he-IL" sz="2400" b="1">
                <a:latin typeface="Courier New" pitchFamily="49" charset="0"/>
              </a:rPr>
              <a:t>method1 {</a:t>
            </a:r>
            <a:endParaRPr lang="en-US" altLang="he-IL" sz="2400">
              <a:latin typeface="Courier New" pitchFamily="49" charset="0"/>
            </a:endParaRPr>
          </a:p>
          <a:p>
            <a:pPr>
              <a:spcBef>
                <a:spcPct val="0"/>
              </a:spcBef>
              <a:buFontTx/>
              <a:buNone/>
            </a:pPr>
            <a:r>
              <a:rPr lang="en-US" altLang="he-IL" sz="2400">
                <a:latin typeface="Courier New" pitchFamily="49" charset="0"/>
              </a:rPr>
              <a:t>    try {</a:t>
            </a:r>
          </a:p>
          <a:p>
            <a:pPr>
              <a:spcBef>
                <a:spcPct val="0"/>
              </a:spcBef>
              <a:buFontTx/>
              <a:buNone/>
            </a:pPr>
            <a:r>
              <a:rPr lang="en-US" altLang="he-IL" sz="2400">
                <a:latin typeface="Courier New" pitchFamily="49" charset="0"/>
              </a:rPr>
              <a:t>        </a:t>
            </a:r>
            <a:r>
              <a:rPr lang="en-US" altLang="he-IL" sz="2400" b="1">
                <a:latin typeface="Courier New" pitchFamily="49" charset="0"/>
              </a:rPr>
              <a:t>call method2;</a:t>
            </a:r>
            <a:endParaRPr lang="en-US" altLang="he-IL" sz="2400">
              <a:latin typeface="Courier New" pitchFamily="49" charset="0"/>
            </a:endParaRPr>
          </a:p>
          <a:p>
            <a:pPr>
              <a:spcBef>
                <a:spcPct val="0"/>
              </a:spcBef>
              <a:buFontTx/>
              <a:buNone/>
            </a:pPr>
            <a:r>
              <a:rPr lang="en-US" altLang="he-IL" sz="2400">
                <a:latin typeface="Courier New" pitchFamily="49" charset="0"/>
              </a:rPr>
              <a:t>    } catch (exception) {</a:t>
            </a:r>
          </a:p>
          <a:p>
            <a:pPr>
              <a:spcBef>
                <a:spcPct val="0"/>
              </a:spcBef>
              <a:buFontTx/>
              <a:buNone/>
            </a:pPr>
            <a:r>
              <a:rPr lang="en-US" altLang="he-IL" sz="2400">
                <a:latin typeface="Courier New" pitchFamily="49" charset="0"/>
              </a:rPr>
              <a:t>        doErrorProcessing;</a:t>
            </a:r>
          </a:p>
          <a:p>
            <a:pPr>
              <a:spcBef>
                <a:spcPct val="0"/>
              </a:spcBef>
              <a:buFontTx/>
              <a:buNone/>
            </a:pPr>
            <a:r>
              <a:rPr lang="en-US" altLang="he-IL" sz="2400">
                <a:latin typeface="Courier New" pitchFamily="49" charset="0"/>
              </a:rPr>
              <a:t>    }</a:t>
            </a:r>
          </a:p>
          <a:p>
            <a:pPr>
              <a:spcBef>
                <a:spcPct val="0"/>
              </a:spcBef>
              <a:buFontTx/>
              <a:buNone/>
            </a:pPr>
            <a:r>
              <a:rPr lang="en-US" altLang="he-IL" sz="2400" b="1">
                <a:latin typeface="Courier New" pitchFamily="49" charset="0"/>
              </a:rPr>
              <a:t>}</a:t>
            </a:r>
            <a:endParaRPr lang="en-US" altLang="he-IL" sz="2400">
              <a:latin typeface="Courier New" pitchFamily="49" charset="0"/>
            </a:endParaRPr>
          </a:p>
          <a:p>
            <a:pPr>
              <a:spcBef>
                <a:spcPct val="0"/>
              </a:spcBef>
              <a:buFontTx/>
              <a:buNone/>
            </a:pPr>
            <a:r>
              <a:rPr lang="en-US" altLang="he-IL" sz="2400" b="1">
                <a:latin typeface="Courier New" pitchFamily="49" charset="0"/>
              </a:rPr>
              <a:t>method2 </a:t>
            </a:r>
            <a:r>
              <a:rPr lang="en-US" altLang="he-IL" sz="2400">
                <a:latin typeface="Courier New" pitchFamily="49" charset="0"/>
              </a:rPr>
              <a:t>throws exception </a:t>
            </a:r>
            <a:r>
              <a:rPr lang="en-US" altLang="he-IL" sz="2400" b="1">
                <a:latin typeface="Courier New" pitchFamily="49" charset="0"/>
              </a:rPr>
              <a:t>{</a:t>
            </a:r>
          </a:p>
          <a:p>
            <a:pPr>
              <a:spcBef>
                <a:spcPct val="0"/>
              </a:spcBef>
              <a:buFontTx/>
              <a:buNone/>
            </a:pPr>
            <a:r>
              <a:rPr lang="en-US" altLang="he-IL" sz="2400" b="1">
                <a:latin typeface="Courier New" pitchFamily="49" charset="0"/>
              </a:rPr>
              <a:t>    call method3;</a:t>
            </a:r>
          </a:p>
          <a:p>
            <a:pPr>
              <a:spcBef>
                <a:spcPct val="0"/>
              </a:spcBef>
              <a:buFontTx/>
              <a:buNone/>
            </a:pPr>
            <a:r>
              <a:rPr lang="en-US" altLang="he-IL" sz="2400" b="1">
                <a:latin typeface="Courier New" pitchFamily="49" charset="0"/>
              </a:rPr>
              <a:t>}</a:t>
            </a:r>
            <a:endParaRPr lang="en-US" altLang="he-IL" sz="2400">
              <a:latin typeface="Courier New" pitchFamily="49" charset="0"/>
            </a:endParaRPr>
          </a:p>
          <a:p>
            <a:pPr>
              <a:spcBef>
                <a:spcPct val="0"/>
              </a:spcBef>
              <a:buFontTx/>
              <a:buNone/>
            </a:pPr>
            <a:r>
              <a:rPr lang="en-US" altLang="he-IL" sz="2400" b="1">
                <a:latin typeface="Courier New" pitchFamily="49" charset="0"/>
              </a:rPr>
              <a:t>method3</a:t>
            </a:r>
            <a:r>
              <a:rPr lang="en-US" altLang="he-IL" sz="2400">
                <a:latin typeface="Courier New" pitchFamily="49" charset="0"/>
              </a:rPr>
              <a:t> throws exception </a:t>
            </a:r>
            <a:r>
              <a:rPr lang="en-US" altLang="he-IL" sz="2400" b="1">
                <a:latin typeface="Courier New" pitchFamily="49" charset="0"/>
              </a:rPr>
              <a:t>{</a:t>
            </a:r>
          </a:p>
          <a:p>
            <a:pPr>
              <a:spcBef>
                <a:spcPct val="0"/>
              </a:spcBef>
              <a:buFontTx/>
              <a:buNone/>
            </a:pPr>
            <a:r>
              <a:rPr lang="en-US" altLang="he-IL" sz="2400" b="1">
                <a:latin typeface="Courier New" pitchFamily="49" charset="0"/>
              </a:rPr>
              <a:t>    call readFile;</a:t>
            </a:r>
          </a:p>
          <a:p>
            <a:pPr>
              <a:spcBef>
                <a:spcPct val="0"/>
              </a:spcBef>
              <a:buFontTx/>
              <a:buNone/>
            </a:pPr>
            <a:r>
              <a:rPr lang="en-US" altLang="he-IL" sz="2400" b="1">
                <a:latin typeface="Courier New" pitchFamily="49" charset="0"/>
              </a:rPr>
              <a:t>}</a:t>
            </a:r>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Networking</a:t>
            </a:r>
            <a:endParaRPr lang="en-IN" dirty="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cstate="print"/>
          <a:srcRect/>
          <a:stretch>
            <a:fillRect/>
          </a:stretch>
        </p:blipFill>
        <p:spPr bwMode="auto">
          <a:xfrm>
            <a:off x="1115616" y="1412776"/>
            <a:ext cx="7058025" cy="4837931"/>
          </a:xfrm>
          <a:prstGeom prst="rect">
            <a:avLst/>
          </a:prstGeom>
          <a:noFill/>
          <a:ln w="9525">
            <a:noFill/>
            <a:miter lim="800000"/>
            <a:headEnd/>
            <a:tailEnd/>
          </a:ln>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cstate="print"/>
          <a:srcRect/>
          <a:stretch>
            <a:fillRect/>
          </a:stretch>
        </p:blipFill>
        <p:spPr bwMode="auto">
          <a:xfrm>
            <a:off x="819150" y="847725"/>
            <a:ext cx="7505700" cy="5162550"/>
          </a:xfrm>
          <a:prstGeom prst="rect">
            <a:avLst/>
          </a:prstGeom>
          <a:noFill/>
          <a:ln w="9525">
            <a:noFill/>
            <a:miter lim="800000"/>
            <a:headEnd/>
            <a:tailEnd/>
          </a:ln>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5" name="Picture 3"/>
          <p:cNvPicPr>
            <a:picLocks noChangeAspect="1" noChangeArrowheads="1"/>
          </p:cNvPicPr>
          <p:nvPr/>
        </p:nvPicPr>
        <p:blipFill>
          <a:blip r:embed="rId2" cstate="print"/>
          <a:srcRect/>
          <a:stretch>
            <a:fillRect/>
          </a:stretch>
        </p:blipFill>
        <p:spPr bwMode="auto">
          <a:xfrm>
            <a:off x="881063" y="833438"/>
            <a:ext cx="7381875" cy="5191125"/>
          </a:xfrm>
          <a:prstGeom prst="rect">
            <a:avLst/>
          </a:prstGeom>
          <a:noFill/>
          <a:ln w="9525">
            <a:noFill/>
            <a:miter lim="800000"/>
            <a:headEnd/>
            <a:tailEnd/>
          </a:ln>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cstate="print"/>
          <a:srcRect/>
          <a:stretch>
            <a:fillRect/>
          </a:stretch>
        </p:blipFill>
        <p:spPr bwMode="auto">
          <a:xfrm>
            <a:off x="871538" y="976313"/>
            <a:ext cx="7400925" cy="4905375"/>
          </a:xfrm>
          <a:prstGeom prst="rect">
            <a:avLst/>
          </a:prstGeom>
          <a:noFill/>
          <a:ln w="9525">
            <a:noFill/>
            <a:miter lim="800000"/>
            <a:headEnd/>
            <a:tailEnd/>
          </a:ln>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cstate="print"/>
          <a:srcRect/>
          <a:stretch>
            <a:fillRect/>
          </a:stretch>
        </p:blipFill>
        <p:spPr bwMode="auto">
          <a:xfrm>
            <a:off x="876300" y="1143000"/>
            <a:ext cx="7391400" cy="4572000"/>
          </a:xfrm>
          <a:prstGeom prst="rect">
            <a:avLst/>
          </a:prstGeom>
          <a:noFill/>
          <a:ln w="9525">
            <a:noFill/>
            <a:miter lim="800000"/>
            <a:headEnd/>
            <a:tailEnd/>
          </a:ln>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p:cNvPicPr>
            <a:picLocks noChangeAspect="1" noChangeArrowheads="1"/>
          </p:cNvPicPr>
          <p:nvPr/>
        </p:nvPicPr>
        <p:blipFill>
          <a:blip r:embed="rId2" cstate="print"/>
          <a:srcRect/>
          <a:stretch>
            <a:fillRect/>
          </a:stretch>
        </p:blipFill>
        <p:spPr bwMode="auto">
          <a:xfrm>
            <a:off x="1247775" y="1304925"/>
            <a:ext cx="6648450" cy="4248150"/>
          </a:xfrm>
          <a:prstGeom prst="rect">
            <a:avLst/>
          </a:prstGeom>
          <a:noFill/>
          <a:ln w="9525">
            <a:noFill/>
            <a:miter lim="800000"/>
            <a:headEnd/>
            <a:tailEnd/>
          </a:ln>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
          <p:cNvPicPr>
            <a:picLocks noChangeAspect="1" noChangeArrowheads="1"/>
          </p:cNvPicPr>
          <p:nvPr/>
        </p:nvPicPr>
        <p:blipFill>
          <a:blip r:embed="rId2" cstate="print"/>
          <a:srcRect/>
          <a:stretch>
            <a:fillRect/>
          </a:stretch>
        </p:blipFill>
        <p:spPr bwMode="auto">
          <a:xfrm>
            <a:off x="1076325" y="1476375"/>
            <a:ext cx="6991350" cy="3905250"/>
          </a:xfrm>
          <a:prstGeom prst="rect">
            <a:avLst/>
          </a:prstGeom>
          <a:noFill/>
          <a:ln w="9525">
            <a:noFill/>
            <a:miter lim="800000"/>
            <a:headEnd/>
            <a:tailEnd/>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Compile, Run java program</a:t>
            </a:r>
            <a:endParaRPr lang="en-IN" dirty="0"/>
          </a:p>
        </p:txBody>
      </p:sp>
      <p:sp>
        <p:nvSpPr>
          <p:cNvPr id="3" name="Content Placeholder 2"/>
          <p:cNvSpPr>
            <a:spLocks noGrp="1"/>
          </p:cNvSpPr>
          <p:nvPr>
            <p:ph idx="1"/>
          </p:nvPr>
        </p:nvSpPr>
        <p:spPr/>
        <p:txBody>
          <a:bodyPr>
            <a:normAutofit fontScale="55000" lnSpcReduction="20000"/>
          </a:bodyPr>
          <a:lstStyle/>
          <a:p>
            <a:pPr>
              <a:buNone/>
            </a:pPr>
            <a:r>
              <a:rPr lang="en-US" b="1" dirty="0" smtClean="0"/>
              <a:t>Compile the Code</a:t>
            </a:r>
          </a:p>
          <a:p>
            <a:pPr>
              <a:buNone/>
            </a:pPr>
            <a:r>
              <a:rPr lang="en-US" dirty="0" smtClean="0"/>
              <a:t>To compile the program, you need to first install the JDK. Then, use the program </a:t>
            </a:r>
          </a:p>
          <a:p>
            <a:pPr>
              <a:buNone/>
            </a:pPr>
            <a:r>
              <a:rPr lang="en-US" dirty="0" err="1" smtClean="0"/>
              <a:t>javac</a:t>
            </a:r>
            <a:r>
              <a:rPr lang="en-US" dirty="0" smtClean="0"/>
              <a:t> included with the JDK to convert the text in listing 7.1 to code which the </a:t>
            </a:r>
          </a:p>
          <a:p>
            <a:pPr>
              <a:buNone/>
            </a:pPr>
            <a:r>
              <a:rPr lang="en-US" dirty="0" smtClean="0"/>
              <a:t>computer can run. To run </a:t>
            </a:r>
            <a:r>
              <a:rPr lang="en-US" dirty="0" err="1" smtClean="0"/>
              <a:t>javac</a:t>
            </a:r>
            <a:r>
              <a:rPr lang="en-US" dirty="0" smtClean="0"/>
              <a:t>, on a Macintosh drag the source file over the </a:t>
            </a:r>
            <a:r>
              <a:rPr lang="en-US" dirty="0" err="1" smtClean="0"/>
              <a:t>javac</a:t>
            </a:r>
            <a:r>
              <a:rPr lang="en-US" dirty="0" smtClean="0"/>
              <a:t> </a:t>
            </a:r>
          </a:p>
          <a:p>
            <a:pPr>
              <a:buNone/>
            </a:pPr>
            <a:r>
              <a:rPr lang="en-US" dirty="0" smtClean="0"/>
              <a:t>icon. On any other computer, type the line:</a:t>
            </a:r>
          </a:p>
          <a:p>
            <a:pPr>
              <a:buNone/>
            </a:pPr>
            <a:r>
              <a:rPr lang="en-US" b="1" dirty="0" err="1" smtClean="0"/>
              <a:t>javac</a:t>
            </a:r>
            <a:r>
              <a:rPr lang="en-US" b="1" dirty="0" smtClean="0"/>
              <a:t> HelloWorld.java </a:t>
            </a:r>
            <a:endParaRPr lang="en-US" dirty="0" smtClean="0"/>
          </a:p>
          <a:p>
            <a:pPr>
              <a:buNone/>
            </a:pPr>
            <a:r>
              <a:rPr lang="en-US" dirty="0" smtClean="0"/>
              <a:t>at a command prompt. The </a:t>
            </a:r>
            <a:r>
              <a:rPr lang="en-US" dirty="0" err="1" smtClean="0"/>
              <a:t>javac</a:t>
            </a:r>
            <a:r>
              <a:rPr lang="en-US" dirty="0" smtClean="0"/>
              <a:t> program creates a file called </a:t>
            </a:r>
            <a:r>
              <a:rPr lang="en-US" dirty="0" err="1" smtClean="0"/>
              <a:t>HelloWorld.class</a:t>
            </a:r>
            <a:r>
              <a:rPr lang="en-US" dirty="0" smtClean="0"/>
              <a:t> </a:t>
            </a:r>
          </a:p>
          <a:p>
            <a:pPr>
              <a:buNone/>
            </a:pPr>
            <a:r>
              <a:rPr lang="en-US" dirty="0" smtClean="0"/>
              <a:t>from the HelloWorld.java file. Inside this file (</a:t>
            </a:r>
            <a:r>
              <a:rPr lang="en-US" dirty="0" err="1" smtClean="0"/>
              <a:t>HelloWorld.class</a:t>
            </a:r>
            <a:r>
              <a:rPr lang="en-US" dirty="0" smtClean="0"/>
              <a:t>) is text known as </a:t>
            </a:r>
          </a:p>
          <a:p>
            <a:pPr>
              <a:buNone/>
            </a:pPr>
            <a:r>
              <a:rPr lang="en-US" i="1" dirty="0" err="1" smtClean="0"/>
              <a:t>bytecodes</a:t>
            </a:r>
            <a:r>
              <a:rPr lang="en-US" dirty="0" smtClean="0"/>
              <a:t> which can be run by the Java interpreter. </a:t>
            </a:r>
          </a:p>
          <a:p>
            <a:pPr>
              <a:buNone/>
            </a:pPr>
            <a:r>
              <a:rPr lang="en-US" b="1" dirty="0" smtClean="0"/>
              <a:t>Run the Program</a:t>
            </a:r>
          </a:p>
          <a:p>
            <a:pPr>
              <a:buNone/>
            </a:pPr>
            <a:r>
              <a:rPr lang="en-US" dirty="0" smtClean="0"/>
              <a:t>Now that you have compiled the program, you can run it by typing at the command prompt:</a:t>
            </a:r>
          </a:p>
          <a:p>
            <a:pPr>
              <a:buNone/>
            </a:pPr>
            <a:r>
              <a:rPr lang="en-US" b="1" dirty="0" smtClean="0"/>
              <a:t>java </a:t>
            </a:r>
            <a:r>
              <a:rPr lang="en-US" b="1" dirty="0" err="1" smtClean="0"/>
              <a:t>HelloWorld</a:t>
            </a:r>
            <a:r>
              <a:rPr lang="en-US" dirty="0" smtClean="0"/>
              <a:t> </a:t>
            </a:r>
          </a:p>
          <a:p>
            <a:pPr>
              <a:buNone/>
            </a:pPr>
            <a:r>
              <a:rPr lang="en-US" dirty="0" smtClean="0"/>
              <a:t>After you do this, the computer should print to the screen</a:t>
            </a:r>
          </a:p>
          <a:p>
            <a:pPr>
              <a:buNone/>
            </a:pPr>
            <a:r>
              <a:rPr lang="en-US" dirty="0" smtClean="0"/>
              <a:t>Hello World!!</a:t>
            </a:r>
          </a:p>
          <a:p>
            <a:pPr>
              <a:buNone/>
            </a:pPr>
            <a:r>
              <a:rPr lang="en-US" dirty="0" smtClean="0"/>
              <a:t>That may not seem very interesting, but then it's a simple program. If you don't see the Hello World!! on the screen, go back and make sure you have typed in the file exactly as shown in listing 7.1, and make sure that you called the file HelloWorld.java.</a:t>
            </a:r>
          </a:p>
          <a:p>
            <a:endParaRPr lang="en-US" dirty="0" smtClean="0"/>
          </a:p>
          <a:p>
            <a:endParaRPr lang="en-IN" dirty="0"/>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2"/>
          <p:cNvPicPr>
            <a:picLocks noChangeAspect="1" noChangeArrowheads="1"/>
          </p:cNvPicPr>
          <p:nvPr/>
        </p:nvPicPr>
        <p:blipFill>
          <a:blip r:embed="rId2" cstate="print"/>
          <a:srcRect/>
          <a:stretch>
            <a:fillRect/>
          </a:stretch>
        </p:blipFill>
        <p:spPr bwMode="auto">
          <a:xfrm>
            <a:off x="1219200" y="1357313"/>
            <a:ext cx="6705600" cy="4143375"/>
          </a:xfrm>
          <a:prstGeom prst="rect">
            <a:avLst/>
          </a:prstGeom>
          <a:noFill/>
          <a:ln w="9525">
            <a:noFill/>
            <a:miter lim="800000"/>
            <a:headEnd/>
            <a:tailEnd/>
          </a:ln>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2"/>
          <p:cNvPicPr>
            <a:picLocks noChangeAspect="1" noChangeArrowheads="1"/>
          </p:cNvPicPr>
          <p:nvPr/>
        </p:nvPicPr>
        <p:blipFill>
          <a:blip r:embed="rId2" cstate="print"/>
          <a:srcRect/>
          <a:stretch>
            <a:fillRect/>
          </a:stretch>
        </p:blipFill>
        <p:spPr bwMode="auto">
          <a:xfrm>
            <a:off x="1114425" y="476672"/>
            <a:ext cx="7706048" cy="5832647"/>
          </a:xfrm>
          <a:prstGeom prst="rect">
            <a:avLst/>
          </a:prstGeom>
          <a:noFill/>
          <a:ln w="9525">
            <a:noFill/>
            <a:miter lim="800000"/>
            <a:headEnd/>
            <a:tailEnd/>
          </a:ln>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cstate="print"/>
          <a:srcRect/>
          <a:stretch>
            <a:fillRect/>
          </a:stretch>
        </p:blipFill>
        <p:spPr bwMode="auto">
          <a:xfrm>
            <a:off x="2276475" y="3062288"/>
            <a:ext cx="4591050" cy="733425"/>
          </a:xfrm>
          <a:prstGeom prst="rect">
            <a:avLst/>
          </a:prstGeom>
          <a:noFill/>
          <a:ln w="9525">
            <a:noFill/>
            <a:miter lim="800000"/>
            <a:headEnd/>
            <a:tailEnd/>
          </a:ln>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cstate="print"/>
          <a:srcRect/>
          <a:stretch>
            <a:fillRect/>
          </a:stretch>
        </p:blipFill>
        <p:spPr bwMode="auto">
          <a:xfrm>
            <a:off x="971600" y="980728"/>
            <a:ext cx="7448550" cy="4914900"/>
          </a:xfrm>
          <a:prstGeom prst="rect">
            <a:avLst/>
          </a:prstGeom>
          <a:noFill/>
          <a:ln w="9525">
            <a:noFill/>
            <a:miter lim="800000"/>
            <a:headEnd/>
            <a:tailEnd/>
          </a:ln>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2" cstate="print"/>
          <a:srcRect/>
          <a:stretch>
            <a:fillRect/>
          </a:stretch>
        </p:blipFill>
        <p:spPr bwMode="auto">
          <a:xfrm>
            <a:off x="1115616" y="836712"/>
            <a:ext cx="7372350" cy="5181600"/>
          </a:xfrm>
          <a:prstGeom prst="rect">
            <a:avLst/>
          </a:prstGeom>
          <a:noFill/>
          <a:ln w="9525">
            <a:noFill/>
            <a:miter lim="800000"/>
            <a:headEnd/>
            <a:tailEnd/>
          </a:ln>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3" cstate="print"/>
          <a:srcRect/>
          <a:stretch>
            <a:fillRect/>
          </a:stretch>
        </p:blipFill>
        <p:spPr bwMode="auto">
          <a:xfrm>
            <a:off x="971600" y="0"/>
            <a:ext cx="7848872" cy="4032448"/>
          </a:xfrm>
          <a:prstGeom prst="rect">
            <a:avLst/>
          </a:prstGeom>
          <a:noFill/>
          <a:ln w="9525">
            <a:noFill/>
            <a:miter lim="800000"/>
            <a:headEnd/>
            <a:tailEnd/>
          </a:ln>
        </p:spPr>
      </p:pic>
      <p:pic>
        <p:nvPicPr>
          <p:cNvPr id="9219" name="Picture 3"/>
          <p:cNvPicPr>
            <a:picLocks noChangeAspect="1" noChangeArrowheads="1"/>
          </p:cNvPicPr>
          <p:nvPr/>
        </p:nvPicPr>
        <p:blipFill>
          <a:blip r:embed="rId4" cstate="print"/>
          <a:srcRect/>
          <a:stretch>
            <a:fillRect/>
          </a:stretch>
        </p:blipFill>
        <p:spPr bwMode="auto">
          <a:xfrm>
            <a:off x="899592" y="3933056"/>
            <a:ext cx="7704856" cy="2924944"/>
          </a:xfrm>
          <a:prstGeom prst="rect">
            <a:avLst/>
          </a:prstGeom>
          <a:noFill/>
          <a:ln w="9525">
            <a:noFill/>
            <a:miter lim="800000"/>
            <a:headEnd/>
            <a:tailEnd/>
          </a:ln>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ChangeAspect="1" noChangeArrowheads="1"/>
          </p:cNvPicPr>
          <p:nvPr/>
        </p:nvPicPr>
        <p:blipFill>
          <a:blip r:embed="rId2" cstate="print"/>
          <a:srcRect/>
          <a:stretch>
            <a:fillRect/>
          </a:stretch>
        </p:blipFill>
        <p:spPr bwMode="auto">
          <a:xfrm>
            <a:off x="1257300" y="3057525"/>
            <a:ext cx="6629400" cy="742950"/>
          </a:xfrm>
          <a:prstGeom prst="rect">
            <a:avLst/>
          </a:prstGeom>
          <a:noFill/>
          <a:ln w="9525">
            <a:noFill/>
            <a:miter lim="800000"/>
            <a:headEnd/>
            <a:tailEnd/>
          </a:ln>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a:blip r:embed="rId2" cstate="print"/>
          <a:srcRect/>
          <a:stretch>
            <a:fillRect/>
          </a:stretch>
        </p:blipFill>
        <p:spPr bwMode="auto">
          <a:xfrm>
            <a:off x="1115616" y="1124744"/>
            <a:ext cx="7419975" cy="4581525"/>
          </a:xfrm>
          <a:prstGeom prst="rect">
            <a:avLst/>
          </a:prstGeom>
          <a:noFill/>
          <a:ln w="9525">
            <a:noFill/>
            <a:miter lim="800000"/>
            <a:headEnd/>
            <a:tailEnd/>
          </a:ln>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p:cNvPicPr>
            <a:picLocks noChangeAspect="1" noChangeArrowheads="1"/>
          </p:cNvPicPr>
          <p:nvPr/>
        </p:nvPicPr>
        <p:blipFill>
          <a:blip r:embed="rId2" cstate="print"/>
          <a:srcRect/>
          <a:stretch>
            <a:fillRect/>
          </a:stretch>
        </p:blipFill>
        <p:spPr bwMode="auto">
          <a:xfrm>
            <a:off x="1115616" y="620688"/>
            <a:ext cx="7448550" cy="5760640"/>
          </a:xfrm>
          <a:prstGeom prst="rect">
            <a:avLst/>
          </a:prstGeom>
          <a:noFill/>
          <a:ln w="9525">
            <a:noFill/>
            <a:miter lim="800000"/>
            <a:headEnd/>
            <a:tailEnd/>
          </a:ln>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p:cNvPicPr>
            <a:picLocks noChangeAspect="1" noChangeArrowheads="1"/>
          </p:cNvPicPr>
          <p:nvPr/>
        </p:nvPicPr>
        <p:blipFill>
          <a:blip r:embed="rId2" cstate="print"/>
          <a:srcRect/>
          <a:stretch>
            <a:fillRect/>
          </a:stretch>
        </p:blipFill>
        <p:spPr bwMode="auto">
          <a:xfrm>
            <a:off x="1259632" y="548680"/>
            <a:ext cx="7381875" cy="5760640"/>
          </a:xfrm>
          <a:prstGeom prst="rect">
            <a:avLst/>
          </a:prstGeom>
          <a:noFill/>
          <a:ln w="9525">
            <a:noFill/>
            <a:miter lim="800000"/>
            <a:headEnd/>
            <a:tailEnd/>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4"/>
          <p:cNvSpPr>
            <a:spLocks noGrp="1" noChangeArrowheads="1"/>
          </p:cNvSpPr>
          <p:nvPr>
            <p:ph type="title"/>
          </p:nvPr>
        </p:nvSpPr>
        <p:spPr/>
        <p:txBody>
          <a:bodyPr/>
          <a:lstStyle/>
          <a:p>
            <a:pPr eaLnBrk="1" hangingPunct="1"/>
            <a:r>
              <a:rPr lang="en-US" b="1" smtClean="0"/>
              <a:t>JAVA CONTROLS</a:t>
            </a:r>
          </a:p>
        </p:txBody>
      </p:sp>
      <p:sp>
        <p:nvSpPr>
          <p:cNvPr id="21507" name="Rectangle 5"/>
          <p:cNvSpPr>
            <a:spLocks noGrp="1" noChangeArrowheads="1"/>
          </p:cNvSpPr>
          <p:nvPr>
            <p:ph type="body" idx="1"/>
          </p:nvPr>
        </p:nvSpPr>
        <p:spPr>
          <a:xfrm>
            <a:off x="251520" y="1700808"/>
            <a:ext cx="8130480" cy="4896544"/>
          </a:xfrm>
        </p:spPr>
        <p:txBody>
          <a:bodyPr>
            <a:normAutofit/>
          </a:bodyPr>
          <a:lstStyle/>
          <a:p>
            <a:pPr eaLnBrk="1" hangingPunct="1">
              <a:lnSpc>
                <a:spcPct val="80000"/>
              </a:lnSpc>
            </a:pPr>
            <a:r>
              <a:rPr lang="en-US" sz="1800" dirty="0" smtClean="0"/>
              <a:t>Variables and Constants</a:t>
            </a:r>
          </a:p>
          <a:p>
            <a:pPr eaLnBrk="1" hangingPunct="1">
              <a:lnSpc>
                <a:spcPct val="80000"/>
              </a:lnSpc>
            </a:pPr>
            <a:r>
              <a:rPr lang="en-US" sz="1800" dirty="0" smtClean="0"/>
              <a:t>Arithmetic Operator and Expressions</a:t>
            </a:r>
          </a:p>
          <a:p>
            <a:pPr eaLnBrk="1" hangingPunct="1">
              <a:lnSpc>
                <a:spcPct val="80000"/>
              </a:lnSpc>
            </a:pPr>
            <a:r>
              <a:rPr lang="en-US" sz="1800" dirty="0" smtClean="0"/>
              <a:t>Type Conversion in Java</a:t>
            </a:r>
          </a:p>
          <a:p>
            <a:pPr eaLnBrk="1" hangingPunct="1">
              <a:lnSpc>
                <a:spcPct val="80000"/>
              </a:lnSpc>
            </a:pPr>
            <a:r>
              <a:rPr lang="en-US" sz="1800" dirty="0" smtClean="0"/>
              <a:t>Comments in Java(3 Types)</a:t>
            </a:r>
          </a:p>
          <a:p>
            <a:pPr eaLnBrk="1" hangingPunct="1">
              <a:lnSpc>
                <a:spcPct val="80000"/>
              </a:lnSpc>
            </a:pPr>
            <a:r>
              <a:rPr lang="en-US" sz="1800" dirty="0" smtClean="0"/>
              <a:t>Java’s Control Statements</a:t>
            </a:r>
          </a:p>
          <a:p>
            <a:pPr lvl="1" eaLnBrk="1" hangingPunct="1">
              <a:lnSpc>
                <a:spcPct val="80000"/>
              </a:lnSpc>
              <a:buClr>
                <a:schemeClr val="tx1"/>
              </a:buClr>
              <a:buFontTx/>
              <a:buChar char="o"/>
            </a:pPr>
            <a:r>
              <a:rPr lang="en-US" sz="1800" dirty="0" smtClean="0"/>
              <a:t>If</a:t>
            </a:r>
          </a:p>
          <a:p>
            <a:pPr lvl="1" eaLnBrk="1" hangingPunct="1">
              <a:lnSpc>
                <a:spcPct val="80000"/>
              </a:lnSpc>
              <a:buClr>
                <a:schemeClr val="tx1"/>
              </a:buClr>
              <a:buFontTx/>
              <a:buChar char="o"/>
            </a:pPr>
            <a:r>
              <a:rPr lang="en-US" sz="1800" dirty="0" smtClean="0"/>
              <a:t>If-else</a:t>
            </a:r>
          </a:p>
          <a:p>
            <a:pPr lvl="1" eaLnBrk="1" hangingPunct="1">
              <a:lnSpc>
                <a:spcPct val="80000"/>
              </a:lnSpc>
              <a:buClr>
                <a:schemeClr val="tx1"/>
              </a:buClr>
              <a:buFontTx/>
              <a:buChar char="o"/>
            </a:pPr>
            <a:r>
              <a:rPr lang="en-US" sz="1800" dirty="0" smtClean="0"/>
              <a:t>Do-while</a:t>
            </a:r>
          </a:p>
          <a:p>
            <a:pPr lvl="1" eaLnBrk="1" hangingPunct="1">
              <a:lnSpc>
                <a:spcPct val="80000"/>
              </a:lnSpc>
              <a:buClr>
                <a:schemeClr val="tx1"/>
              </a:buClr>
              <a:buFontTx/>
              <a:buChar char="o"/>
            </a:pPr>
            <a:r>
              <a:rPr lang="en-US" sz="1800" dirty="0" smtClean="0"/>
              <a:t>While</a:t>
            </a:r>
          </a:p>
          <a:p>
            <a:pPr lvl="1" eaLnBrk="1" hangingPunct="1">
              <a:lnSpc>
                <a:spcPct val="80000"/>
              </a:lnSpc>
              <a:buClr>
                <a:schemeClr val="tx1"/>
              </a:buClr>
              <a:buFontTx/>
              <a:buChar char="o"/>
            </a:pPr>
            <a:r>
              <a:rPr lang="en-US" sz="1800" dirty="0" smtClean="0"/>
              <a:t>for</a:t>
            </a:r>
          </a:p>
          <a:p>
            <a:pPr lvl="1" eaLnBrk="1" hangingPunct="1">
              <a:lnSpc>
                <a:spcPct val="80000"/>
              </a:lnSpc>
              <a:buClr>
                <a:schemeClr val="tx1"/>
              </a:buClr>
              <a:buFontTx/>
              <a:buChar char="o"/>
            </a:pPr>
            <a:r>
              <a:rPr lang="en-US" sz="1800" dirty="0" smtClean="0"/>
              <a:t>Increment and Decrement Operators</a:t>
            </a:r>
          </a:p>
          <a:p>
            <a:pPr lvl="1" eaLnBrk="1" hangingPunct="1">
              <a:lnSpc>
                <a:spcPct val="80000"/>
              </a:lnSpc>
              <a:buClr>
                <a:schemeClr val="tx1"/>
              </a:buClr>
              <a:buFontTx/>
              <a:buChar char="o"/>
            </a:pPr>
            <a:r>
              <a:rPr lang="en-US" sz="1800" dirty="0" smtClean="0"/>
              <a:t>Escape Sequences Characters</a:t>
            </a:r>
          </a:p>
          <a:p>
            <a:pPr lvl="1" eaLnBrk="1" hangingPunct="1">
              <a:lnSpc>
                <a:spcPct val="80000"/>
              </a:lnSpc>
              <a:buClr>
                <a:schemeClr val="tx1"/>
              </a:buClr>
              <a:buFontTx/>
              <a:buChar char="o"/>
            </a:pPr>
            <a:r>
              <a:rPr lang="en-US" sz="1800" dirty="0" smtClean="0"/>
              <a:t>Relational and Logical Operators</a:t>
            </a:r>
          </a:p>
          <a:p>
            <a:pPr lvl="1" eaLnBrk="1" hangingPunct="1">
              <a:lnSpc>
                <a:spcPct val="80000"/>
              </a:lnSpc>
              <a:buClr>
                <a:schemeClr val="tx1"/>
              </a:buClr>
              <a:buFontTx/>
              <a:buChar char="o"/>
            </a:pPr>
            <a:r>
              <a:rPr lang="en-US" sz="1800" dirty="0" smtClean="0"/>
              <a:t>Ternary Operators</a:t>
            </a:r>
          </a:p>
          <a:p>
            <a:pPr lvl="1" eaLnBrk="1" hangingPunct="1">
              <a:lnSpc>
                <a:spcPct val="80000"/>
              </a:lnSpc>
              <a:buClr>
                <a:schemeClr val="tx1"/>
              </a:buClr>
              <a:buFontTx/>
              <a:buChar char="o"/>
            </a:pPr>
            <a:r>
              <a:rPr lang="en-US" sz="1800" dirty="0" smtClean="0"/>
              <a:t>Switch case</a:t>
            </a:r>
          </a:p>
          <a:p>
            <a:pPr lvl="1" eaLnBrk="1" hangingPunct="1">
              <a:lnSpc>
                <a:spcPct val="80000"/>
              </a:lnSpc>
              <a:buClr>
                <a:schemeClr val="tx1"/>
              </a:buClr>
              <a:buFontTx/>
              <a:buChar char="o"/>
            </a:pPr>
            <a:r>
              <a:rPr lang="en-US" sz="1800" dirty="0" smtClean="0"/>
              <a:t>Break</a:t>
            </a:r>
          </a:p>
          <a:p>
            <a:pPr lvl="1" eaLnBrk="1" hangingPunct="1">
              <a:lnSpc>
                <a:spcPct val="80000"/>
              </a:lnSpc>
              <a:buClr>
                <a:schemeClr val="tx1"/>
              </a:buClr>
              <a:buFontTx/>
              <a:buChar char="o"/>
            </a:pPr>
            <a:r>
              <a:rPr lang="en-US" sz="1800" dirty="0" smtClean="0"/>
              <a:t>Bitwise Operators</a:t>
            </a:r>
          </a:p>
          <a:p>
            <a:pPr lvl="1" eaLnBrk="1" hangingPunct="1">
              <a:lnSpc>
                <a:spcPct val="80000"/>
              </a:lnSpc>
              <a:buClr>
                <a:schemeClr val="tx1"/>
              </a:buClr>
              <a:buFontTx/>
              <a:buChar char="o"/>
            </a:pPr>
            <a:r>
              <a:rPr lang="en-US" sz="1800" dirty="0" smtClean="0"/>
              <a:t>Arrays-Single and Multidimensional</a:t>
            </a:r>
          </a:p>
          <a:p>
            <a:pPr eaLnBrk="1" hangingPunct="1">
              <a:lnSpc>
                <a:spcPct val="80000"/>
              </a:lnSpc>
            </a:pPr>
            <a:endParaRPr lang="en-US" sz="1800" dirty="0" smtClean="0"/>
          </a:p>
        </p:txBody>
      </p:sp>
    </p:spTree>
  </p:cSld>
  <p:clrMapOvr>
    <a:masterClrMapping/>
  </p:clrMapOvr>
  <p:transition advTm="3584"/>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p:cNvPicPr>
            <a:picLocks noChangeAspect="1" noChangeArrowheads="1"/>
          </p:cNvPicPr>
          <p:nvPr/>
        </p:nvPicPr>
        <p:blipFill>
          <a:blip r:embed="rId2" cstate="print"/>
          <a:srcRect/>
          <a:stretch>
            <a:fillRect/>
          </a:stretch>
        </p:blipFill>
        <p:spPr bwMode="auto">
          <a:xfrm>
            <a:off x="971600" y="404664"/>
            <a:ext cx="7760965" cy="6120680"/>
          </a:xfrm>
          <a:prstGeom prst="rect">
            <a:avLst/>
          </a:prstGeom>
          <a:noFill/>
          <a:ln w="9525">
            <a:noFill/>
            <a:miter lim="800000"/>
            <a:headEnd/>
            <a:tailEnd/>
          </a:ln>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p:cNvPicPr>
            <a:picLocks noChangeAspect="1" noChangeArrowheads="1"/>
          </p:cNvPicPr>
          <p:nvPr/>
        </p:nvPicPr>
        <p:blipFill>
          <a:blip r:embed="rId2" cstate="print"/>
          <a:srcRect/>
          <a:stretch>
            <a:fillRect/>
          </a:stretch>
        </p:blipFill>
        <p:spPr bwMode="auto">
          <a:xfrm>
            <a:off x="971600" y="476672"/>
            <a:ext cx="7632848" cy="6120680"/>
          </a:xfrm>
          <a:prstGeom prst="rect">
            <a:avLst/>
          </a:prstGeom>
          <a:noFill/>
          <a:ln w="9525">
            <a:noFill/>
            <a:miter lim="800000"/>
            <a:headEnd/>
            <a:tailEnd/>
          </a:ln>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p:cNvPicPr>
            <a:picLocks noChangeAspect="1" noChangeArrowheads="1"/>
          </p:cNvPicPr>
          <p:nvPr/>
        </p:nvPicPr>
        <p:blipFill>
          <a:blip r:embed="rId2" cstate="print"/>
          <a:srcRect/>
          <a:stretch>
            <a:fillRect/>
          </a:stretch>
        </p:blipFill>
        <p:spPr bwMode="auto">
          <a:xfrm>
            <a:off x="976313" y="3109913"/>
            <a:ext cx="7772151" cy="1111175"/>
          </a:xfrm>
          <a:prstGeom prst="rect">
            <a:avLst/>
          </a:prstGeom>
          <a:noFill/>
          <a:ln w="9525">
            <a:noFill/>
            <a:miter lim="800000"/>
            <a:headEnd/>
            <a:tailEnd/>
          </a:ln>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p:cNvPicPr>
            <a:picLocks noChangeAspect="1" noChangeArrowheads="1"/>
          </p:cNvPicPr>
          <p:nvPr/>
        </p:nvPicPr>
        <p:blipFill>
          <a:blip r:embed="rId2" cstate="print"/>
          <a:srcRect/>
          <a:stretch>
            <a:fillRect/>
          </a:stretch>
        </p:blipFill>
        <p:spPr bwMode="auto">
          <a:xfrm>
            <a:off x="755576" y="476672"/>
            <a:ext cx="7704855" cy="5904656"/>
          </a:xfrm>
          <a:prstGeom prst="rect">
            <a:avLst/>
          </a:prstGeom>
          <a:noFill/>
          <a:ln w="9525">
            <a:noFill/>
            <a:miter lim="800000"/>
            <a:headEnd/>
            <a:tailEnd/>
          </a:ln>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p:cNvPicPr>
            <a:picLocks noChangeAspect="1" noChangeArrowheads="1"/>
          </p:cNvPicPr>
          <p:nvPr/>
        </p:nvPicPr>
        <p:blipFill>
          <a:blip r:embed="rId2" cstate="print"/>
          <a:srcRect/>
          <a:stretch>
            <a:fillRect/>
          </a:stretch>
        </p:blipFill>
        <p:spPr bwMode="auto">
          <a:xfrm>
            <a:off x="971600" y="404664"/>
            <a:ext cx="7776863" cy="6120679"/>
          </a:xfrm>
          <a:prstGeom prst="rect">
            <a:avLst/>
          </a:prstGeom>
          <a:noFill/>
          <a:ln w="9525">
            <a:noFill/>
            <a:miter lim="800000"/>
            <a:headEnd/>
            <a:tailEnd/>
          </a:ln>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p:cNvPicPr>
            <a:picLocks noChangeAspect="1" noChangeArrowheads="1"/>
          </p:cNvPicPr>
          <p:nvPr/>
        </p:nvPicPr>
        <p:blipFill>
          <a:blip r:embed="rId2" cstate="print"/>
          <a:srcRect/>
          <a:stretch>
            <a:fillRect/>
          </a:stretch>
        </p:blipFill>
        <p:spPr bwMode="auto">
          <a:xfrm>
            <a:off x="985838" y="548680"/>
            <a:ext cx="7546602" cy="5904655"/>
          </a:xfrm>
          <a:prstGeom prst="rect">
            <a:avLst/>
          </a:prstGeom>
          <a:noFill/>
          <a:ln w="9525">
            <a:noFill/>
            <a:miter lim="800000"/>
            <a:headEnd/>
            <a:tailEnd/>
          </a:ln>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p:cNvPicPr>
            <a:picLocks noChangeAspect="1" noChangeArrowheads="1"/>
          </p:cNvPicPr>
          <p:nvPr/>
        </p:nvPicPr>
        <p:blipFill>
          <a:blip r:embed="rId2" cstate="print"/>
          <a:srcRect/>
          <a:stretch>
            <a:fillRect/>
          </a:stretch>
        </p:blipFill>
        <p:spPr bwMode="auto">
          <a:xfrm>
            <a:off x="1187624" y="548680"/>
            <a:ext cx="7200800" cy="5688632"/>
          </a:xfrm>
          <a:prstGeom prst="rect">
            <a:avLst/>
          </a:prstGeom>
          <a:noFill/>
          <a:ln w="9525">
            <a:noFill/>
            <a:miter lim="800000"/>
            <a:headEnd/>
            <a:tailEnd/>
          </a:ln>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p:cNvPicPr>
            <a:picLocks noChangeAspect="1" noChangeArrowheads="1"/>
          </p:cNvPicPr>
          <p:nvPr/>
        </p:nvPicPr>
        <p:blipFill>
          <a:blip r:embed="rId2" cstate="print"/>
          <a:srcRect/>
          <a:stretch>
            <a:fillRect/>
          </a:stretch>
        </p:blipFill>
        <p:spPr bwMode="auto">
          <a:xfrm>
            <a:off x="899592" y="404664"/>
            <a:ext cx="7632848" cy="6192688"/>
          </a:xfrm>
          <a:prstGeom prst="rect">
            <a:avLst/>
          </a:prstGeom>
          <a:noFill/>
          <a:ln w="9525">
            <a:noFill/>
            <a:miter lim="800000"/>
            <a:headEnd/>
            <a:tailEnd/>
          </a:ln>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2"/>
          <p:cNvPicPr>
            <a:picLocks noChangeAspect="1" noChangeArrowheads="1"/>
          </p:cNvPicPr>
          <p:nvPr/>
        </p:nvPicPr>
        <p:blipFill>
          <a:blip r:embed="rId2" cstate="print"/>
          <a:srcRect/>
          <a:stretch>
            <a:fillRect/>
          </a:stretch>
        </p:blipFill>
        <p:spPr bwMode="auto">
          <a:xfrm>
            <a:off x="1043608" y="1124744"/>
            <a:ext cx="8100392" cy="5472608"/>
          </a:xfrm>
          <a:prstGeom prst="rect">
            <a:avLst/>
          </a:prstGeom>
          <a:noFill/>
          <a:ln w="9525">
            <a:noFill/>
            <a:miter lim="800000"/>
            <a:headEnd/>
            <a:tailEnd/>
          </a:ln>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2"/>
          <p:cNvPicPr>
            <a:picLocks noChangeAspect="1" noChangeArrowheads="1"/>
          </p:cNvPicPr>
          <p:nvPr/>
        </p:nvPicPr>
        <p:blipFill>
          <a:blip r:embed="rId2" cstate="print"/>
          <a:srcRect/>
          <a:stretch>
            <a:fillRect/>
          </a:stretch>
        </p:blipFill>
        <p:spPr bwMode="auto">
          <a:xfrm>
            <a:off x="1187624" y="764704"/>
            <a:ext cx="7416824" cy="5400600"/>
          </a:xfrm>
          <a:prstGeom prst="rect">
            <a:avLst/>
          </a:prstGeom>
          <a:noFill/>
          <a:ln w="9525">
            <a:noFill/>
            <a:miter lim="800000"/>
            <a:headEnd/>
            <a:tailEnd/>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ext Box 4"/>
          <p:cNvSpPr txBox="1">
            <a:spLocks noChangeArrowheads="1"/>
          </p:cNvSpPr>
          <p:nvPr/>
        </p:nvSpPr>
        <p:spPr bwMode="auto">
          <a:xfrm>
            <a:off x="381000" y="228600"/>
            <a:ext cx="3429000" cy="457200"/>
          </a:xfrm>
          <a:prstGeom prst="rect">
            <a:avLst/>
          </a:prstGeom>
          <a:noFill/>
          <a:ln w="9525">
            <a:noFill/>
            <a:miter lim="800000"/>
            <a:headEnd/>
            <a:tailEnd/>
          </a:ln>
          <a:effectLst/>
        </p:spPr>
        <p:txBody>
          <a:bodyPr>
            <a:spAutoFit/>
          </a:bodyPr>
          <a:lstStyle/>
          <a:p>
            <a:pPr>
              <a:spcBef>
                <a:spcPct val="50000"/>
              </a:spcBef>
            </a:pPr>
            <a:r>
              <a:rPr lang="en-US" sz="2400" b="1"/>
              <a:t>Data Types</a:t>
            </a:r>
          </a:p>
        </p:txBody>
      </p:sp>
      <p:grpSp>
        <p:nvGrpSpPr>
          <p:cNvPr id="2" name="Group 29"/>
          <p:cNvGrpSpPr>
            <a:grpSpLocks/>
          </p:cNvGrpSpPr>
          <p:nvPr/>
        </p:nvGrpSpPr>
        <p:grpSpPr bwMode="auto">
          <a:xfrm>
            <a:off x="0" y="609600"/>
            <a:ext cx="9144000" cy="3394075"/>
            <a:chOff x="0" y="384"/>
            <a:chExt cx="5760" cy="2138"/>
          </a:xfrm>
        </p:grpSpPr>
        <p:sp>
          <p:nvSpPr>
            <p:cNvPr id="25605" name="Text Box 5"/>
            <p:cNvSpPr txBox="1">
              <a:spLocks noChangeArrowheads="1"/>
            </p:cNvSpPr>
            <p:nvPr/>
          </p:nvSpPr>
          <p:spPr bwMode="auto">
            <a:xfrm>
              <a:off x="2064" y="384"/>
              <a:ext cx="1632" cy="237"/>
            </a:xfrm>
            <a:prstGeom prst="rect">
              <a:avLst/>
            </a:prstGeom>
            <a:noFill/>
            <a:ln w="9525">
              <a:solidFill>
                <a:schemeClr val="tx1"/>
              </a:solidFill>
              <a:miter lim="800000"/>
              <a:headEnd/>
              <a:tailEnd/>
            </a:ln>
            <a:effectLst/>
          </p:spPr>
          <p:txBody>
            <a:bodyPr>
              <a:spAutoFit/>
            </a:bodyPr>
            <a:lstStyle/>
            <a:p>
              <a:pPr>
                <a:spcBef>
                  <a:spcPct val="50000"/>
                </a:spcBef>
              </a:pPr>
              <a:r>
                <a:rPr lang="en-US"/>
                <a:t>Data Types in Java</a:t>
              </a:r>
            </a:p>
          </p:txBody>
        </p:sp>
        <p:sp>
          <p:nvSpPr>
            <p:cNvPr id="25606" name="Text Box 6"/>
            <p:cNvSpPr txBox="1">
              <a:spLocks noChangeArrowheads="1"/>
            </p:cNvSpPr>
            <p:nvPr/>
          </p:nvSpPr>
          <p:spPr bwMode="auto">
            <a:xfrm>
              <a:off x="480" y="864"/>
              <a:ext cx="1344" cy="237"/>
            </a:xfrm>
            <a:prstGeom prst="rect">
              <a:avLst/>
            </a:prstGeom>
            <a:noFill/>
            <a:ln w="9525">
              <a:solidFill>
                <a:schemeClr val="tx1"/>
              </a:solidFill>
              <a:miter lim="800000"/>
              <a:headEnd/>
              <a:tailEnd/>
            </a:ln>
            <a:effectLst/>
          </p:spPr>
          <p:txBody>
            <a:bodyPr>
              <a:spAutoFit/>
            </a:bodyPr>
            <a:lstStyle/>
            <a:p>
              <a:pPr>
                <a:spcBef>
                  <a:spcPct val="50000"/>
                </a:spcBef>
              </a:pPr>
              <a:r>
                <a:rPr lang="en-US"/>
                <a:t>Primitive (Intrinsic)</a:t>
              </a:r>
            </a:p>
          </p:txBody>
        </p:sp>
        <p:sp>
          <p:nvSpPr>
            <p:cNvPr id="25607" name="Text Box 7"/>
            <p:cNvSpPr txBox="1">
              <a:spLocks noChangeArrowheads="1"/>
            </p:cNvSpPr>
            <p:nvPr/>
          </p:nvSpPr>
          <p:spPr bwMode="auto">
            <a:xfrm>
              <a:off x="3888" y="864"/>
              <a:ext cx="1680" cy="237"/>
            </a:xfrm>
            <a:prstGeom prst="rect">
              <a:avLst/>
            </a:prstGeom>
            <a:noFill/>
            <a:ln w="9525">
              <a:solidFill>
                <a:schemeClr val="tx1"/>
              </a:solidFill>
              <a:miter lim="800000"/>
              <a:headEnd/>
              <a:tailEnd/>
            </a:ln>
            <a:effectLst/>
          </p:spPr>
          <p:txBody>
            <a:bodyPr>
              <a:spAutoFit/>
            </a:bodyPr>
            <a:lstStyle/>
            <a:p>
              <a:pPr>
                <a:spcBef>
                  <a:spcPct val="50000"/>
                </a:spcBef>
              </a:pPr>
              <a:r>
                <a:rPr lang="en-US"/>
                <a:t>Non-Primitive ( Derived)</a:t>
              </a:r>
            </a:p>
          </p:txBody>
        </p:sp>
        <p:sp>
          <p:nvSpPr>
            <p:cNvPr id="25608" name="Text Box 8"/>
            <p:cNvSpPr txBox="1">
              <a:spLocks noChangeArrowheads="1"/>
            </p:cNvSpPr>
            <p:nvPr/>
          </p:nvSpPr>
          <p:spPr bwMode="auto">
            <a:xfrm>
              <a:off x="0" y="1488"/>
              <a:ext cx="768" cy="237"/>
            </a:xfrm>
            <a:prstGeom prst="rect">
              <a:avLst/>
            </a:prstGeom>
            <a:noFill/>
            <a:ln w="9525">
              <a:solidFill>
                <a:schemeClr val="tx1"/>
              </a:solidFill>
              <a:miter lim="800000"/>
              <a:headEnd/>
              <a:tailEnd/>
            </a:ln>
            <a:effectLst/>
          </p:spPr>
          <p:txBody>
            <a:bodyPr>
              <a:spAutoFit/>
            </a:bodyPr>
            <a:lstStyle/>
            <a:p>
              <a:pPr>
                <a:spcBef>
                  <a:spcPct val="50000"/>
                </a:spcBef>
              </a:pPr>
              <a:r>
                <a:rPr lang="en-US"/>
                <a:t>Numeric</a:t>
              </a:r>
            </a:p>
          </p:txBody>
        </p:sp>
        <p:sp>
          <p:nvSpPr>
            <p:cNvPr id="25609" name="Text Box 9"/>
            <p:cNvSpPr txBox="1">
              <a:spLocks noChangeArrowheads="1"/>
            </p:cNvSpPr>
            <p:nvPr/>
          </p:nvSpPr>
          <p:spPr bwMode="auto">
            <a:xfrm>
              <a:off x="1392" y="1488"/>
              <a:ext cx="1152" cy="237"/>
            </a:xfrm>
            <a:prstGeom prst="rect">
              <a:avLst/>
            </a:prstGeom>
            <a:noFill/>
            <a:ln w="9525">
              <a:solidFill>
                <a:schemeClr val="tx1"/>
              </a:solidFill>
              <a:miter lim="800000"/>
              <a:headEnd/>
              <a:tailEnd/>
            </a:ln>
            <a:effectLst/>
          </p:spPr>
          <p:txBody>
            <a:bodyPr>
              <a:spAutoFit/>
            </a:bodyPr>
            <a:lstStyle/>
            <a:p>
              <a:pPr>
                <a:spcBef>
                  <a:spcPct val="50000"/>
                </a:spcBef>
              </a:pPr>
              <a:r>
                <a:rPr lang="en-US"/>
                <a:t>Non-Numeric</a:t>
              </a:r>
            </a:p>
          </p:txBody>
        </p:sp>
        <p:sp>
          <p:nvSpPr>
            <p:cNvPr id="25610" name="Text Box 10"/>
            <p:cNvSpPr txBox="1">
              <a:spLocks noChangeArrowheads="1"/>
            </p:cNvSpPr>
            <p:nvPr/>
          </p:nvSpPr>
          <p:spPr bwMode="auto">
            <a:xfrm>
              <a:off x="3600" y="1488"/>
              <a:ext cx="672" cy="237"/>
            </a:xfrm>
            <a:prstGeom prst="rect">
              <a:avLst/>
            </a:prstGeom>
            <a:noFill/>
            <a:ln w="9525">
              <a:solidFill>
                <a:schemeClr val="tx1"/>
              </a:solidFill>
              <a:miter lim="800000"/>
              <a:headEnd/>
              <a:tailEnd/>
            </a:ln>
            <a:effectLst/>
          </p:spPr>
          <p:txBody>
            <a:bodyPr>
              <a:spAutoFit/>
            </a:bodyPr>
            <a:lstStyle/>
            <a:p>
              <a:pPr>
                <a:spcBef>
                  <a:spcPct val="50000"/>
                </a:spcBef>
              </a:pPr>
              <a:r>
                <a:rPr lang="en-US"/>
                <a:t>Classes</a:t>
              </a:r>
            </a:p>
          </p:txBody>
        </p:sp>
        <p:sp>
          <p:nvSpPr>
            <p:cNvPr id="25611" name="Text Box 11"/>
            <p:cNvSpPr txBox="1">
              <a:spLocks noChangeArrowheads="1"/>
            </p:cNvSpPr>
            <p:nvPr/>
          </p:nvSpPr>
          <p:spPr bwMode="auto">
            <a:xfrm>
              <a:off x="5088" y="1488"/>
              <a:ext cx="672" cy="237"/>
            </a:xfrm>
            <a:prstGeom prst="rect">
              <a:avLst/>
            </a:prstGeom>
            <a:noFill/>
            <a:ln w="9525">
              <a:solidFill>
                <a:schemeClr val="tx1"/>
              </a:solidFill>
              <a:miter lim="800000"/>
              <a:headEnd/>
              <a:tailEnd/>
            </a:ln>
            <a:effectLst/>
          </p:spPr>
          <p:txBody>
            <a:bodyPr>
              <a:spAutoFit/>
            </a:bodyPr>
            <a:lstStyle/>
            <a:p>
              <a:pPr>
                <a:spcBef>
                  <a:spcPct val="50000"/>
                </a:spcBef>
              </a:pPr>
              <a:r>
                <a:rPr lang="en-US"/>
                <a:t>Arrays</a:t>
              </a:r>
            </a:p>
          </p:txBody>
        </p:sp>
        <p:sp>
          <p:nvSpPr>
            <p:cNvPr id="25612" name="Text Box 12"/>
            <p:cNvSpPr txBox="1">
              <a:spLocks noChangeArrowheads="1"/>
            </p:cNvSpPr>
            <p:nvPr/>
          </p:nvSpPr>
          <p:spPr bwMode="auto">
            <a:xfrm>
              <a:off x="0" y="2160"/>
              <a:ext cx="576" cy="237"/>
            </a:xfrm>
            <a:prstGeom prst="rect">
              <a:avLst/>
            </a:prstGeom>
            <a:noFill/>
            <a:ln w="9525">
              <a:solidFill>
                <a:schemeClr val="tx1"/>
              </a:solidFill>
              <a:miter lim="800000"/>
              <a:headEnd/>
              <a:tailEnd/>
            </a:ln>
            <a:effectLst/>
          </p:spPr>
          <p:txBody>
            <a:bodyPr>
              <a:spAutoFit/>
            </a:bodyPr>
            <a:lstStyle/>
            <a:p>
              <a:pPr>
                <a:spcBef>
                  <a:spcPct val="50000"/>
                </a:spcBef>
              </a:pPr>
              <a:r>
                <a:rPr lang="en-US"/>
                <a:t>Integer</a:t>
              </a:r>
            </a:p>
          </p:txBody>
        </p:sp>
        <p:sp>
          <p:nvSpPr>
            <p:cNvPr id="25613" name="Text Box 13"/>
            <p:cNvSpPr txBox="1">
              <a:spLocks noChangeArrowheads="1"/>
            </p:cNvSpPr>
            <p:nvPr/>
          </p:nvSpPr>
          <p:spPr bwMode="auto">
            <a:xfrm>
              <a:off x="816" y="2112"/>
              <a:ext cx="768" cy="410"/>
            </a:xfrm>
            <a:prstGeom prst="rect">
              <a:avLst/>
            </a:prstGeom>
            <a:noFill/>
            <a:ln w="9525">
              <a:solidFill>
                <a:schemeClr val="tx1"/>
              </a:solidFill>
              <a:miter lim="800000"/>
              <a:headEnd/>
              <a:tailEnd/>
            </a:ln>
            <a:effectLst/>
          </p:spPr>
          <p:txBody>
            <a:bodyPr>
              <a:spAutoFit/>
            </a:bodyPr>
            <a:lstStyle/>
            <a:p>
              <a:pPr>
                <a:spcBef>
                  <a:spcPct val="50000"/>
                </a:spcBef>
              </a:pPr>
              <a:r>
                <a:rPr lang="en-US"/>
                <a:t>Floating Point</a:t>
              </a:r>
            </a:p>
          </p:txBody>
        </p:sp>
        <p:sp>
          <p:nvSpPr>
            <p:cNvPr id="25614" name="Text Box 14"/>
            <p:cNvSpPr txBox="1">
              <a:spLocks noChangeArrowheads="1"/>
            </p:cNvSpPr>
            <p:nvPr/>
          </p:nvSpPr>
          <p:spPr bwMode="auto">
            <a:xfrm>
              <a:off x="1680" y="2160"/>
              <a:ext cx="816" cy="237"/>
            </a:xfrm>
            <a:prstGeom prst="rect">
              <a:avLst/>
            </a:prstGeom>
            <a:noFill/>
            <a:ln w="9525">
              <a:solidFill>
                <a:schemeClr val="tx1"/>
              </a:solidFill>
              <a:miter lim="800000"/>
              <a:headEnd/>
              <a:tailEnd/>
            </a:ln>
            <a:effectLst/>
          </p:spPr>
          <p:txBody>
            <a:bodyPr>
              <a:spAutoFit/>
            </a:bodyPr>
            <a:lstStyle/>
            <a:p>
              <a:pPr>
                <a:spcBef>
                  <a:spcPct val="50000"/>
                </a:spcBef>
              </a:pPr>
              <a:r>
                <a:rPr lang="en-US"/>
                <a:t>Character</a:t>
              </a:r>
            </a:p>
          </p:txBody>
        </p:sp>
        <p:sp>
          <p:nvSpPr>
            <p:cNvPr id="25615" name="Text Box 15"/>
            <p:cNvSpPr txBox="1">
              <a:spLocks noChangeArrowheads="1"/>
            </p:cNvSpPr>
            <p:nvPr/>
          </p:nvSpPr>
          <p:spPr bwMode="auto">
            <a:xfrm>
              <a:off x="2640" y="2160"/>
              <a:ext cx="768" cy="237"/>
            </a:xfrm>
            <a:prstGeom prst="rect">
              <a:avLst/>
            </a:prstGeom>
            <a:noFill/>
            <a:ln w="9525">
              <a:solidFill>
                <a:schemeClr val="tx1"/>
              </a:solidFill>
              <a:miter lim="800000"/>
              <a:headEnd/>
              <a:tailEnd/>
            </a:ln>
            <a:effectLst/>
          </p:spPr>
          <p:txBody>
            <a:bodyPr>
              <a:spAutoFit/>
            </a:bodyPr>
            <a:lstStyle/>
            <a:p>
              <a:pPr>
                <a:spcBef>
                  <a:spcPct val="50000"/>
                </a:spcBef>
              </a:pPr>
              <a:r>
                <a:rPr lang="en-US"/>
                <a:t>Boolean</a:t>
              </a:r>
            </a:p>
          </p:txBody>
        </p:sp>
        <p:sp>
          <p:nvSpPr>
            <p:cNvPr id="25616" name="Text Box 16"/>
            <p:cNvSpPr txBox="1">
              <a:spLocks noChangeArrowheads="1"/>
            </p:cNvSpPr>
            <p:nvPr/>
          </p:nvSpPr>
          <p:spPr bwMode="auto">
            <a:xfrm>
              <a:off x="4368" y="2064"/>
              <a:ext cx="768" cy="237"/>
            </a:xfrm>
            <a:prstGeom prst="rect">
              <a:avLst/>
            </a:prstGeom>
            <a:noFill/>
            <a:ln w="9525">
              <a:solidFill>
                <a:schemeClr val="tx1"/>
              </a:solidFill>
              <a:miter lim="800000"/>
              <a:headEnd/>
              <a:tailEnd/>
            </a:ln>
            <a:effectLst/>
          </p:spPr>
          <p:txBody>
            <a:bodyPr>
              <a:spAutoFit/>
            </a:bodyPr>
            <a:lstStyle/>
            <a:p>
              <a:pPr>
                <a:spcBef>
                  <a:spcPct val="50000"/>
                </a:spcBef>
              </a:pPr>
              <a:r>
                <a:rPr lang="en-US"/>
                <a:t>Interface</a:t>
              </a:r>
            </a:p>
          </p:txBody>
        </p:sp>
        <p:sp>
          <p:nvSpPr>
            <p:cNvPr id="25617" name="Line 17"/>
            <p:cNvSpPr>
              <a:spLocks noChangeShapeType="1"/>
            </p:cNvSpPr>
            <p:nvPr/>
          </p:nvSpPr>
          <p:spPr bwMode="auto">
            <a:xfrm flipH="1">
              <a:off x="1200" y="624"/>
              <a:ext cx="1632" cy="192"/>
            </a:xfrm>
            <a:prstGeom prst="line">
              <a:avLst/>
            </a:prstGeom>
            <a:noFill/>
            <a:ln w="9525">
              <a:solidFill>
                <a:schemeClr val="tx1"/>
              </a:solidFill>
              <a:round/>
              <a:headEnd/>
              <a:tailEnd type="triangle" w="med" len="med"/>
            </a:ln>
            <a:effectLst/>
          </p:spPr>
          <p:txBody>
            <a:bodyPr/>
            <a:lstStyle/>
            <a:p>
              <a:endParaRPr lang="en-IN"/>
            </a:p>
          </p:txBody>
        </p:sp>
        <p:sp>
          <p:nvSpPr>
            <p:cNvPr id="25618" name="Line 18"/>
            <p:cNvSpPr>
              <a:spLocks noChangeShapeType="1"/>
            </p:cNvSpPr>
            <p:nvPr/>
          </p:nvSpPr>
          <p:spPr bwMode="auto">
            <a:xfrm>
              <a:off x="2784" y="624"/>
              <a:ext cx="1920" cy="240"/>
            </a:xfrm>
            <a:prstGeom prst="line">
              <a:avLst/>
            </a:prstGeom>
            <a:noFill/>
            <a:ln w="9525">
              <a:solidFill>
                <a:schemeClr val="tx1"/>
              </a:solidFill>
              <a:round/>
              <a:headEnd/>
              <a:tailEnd type="triangle" w="med" len="med"/>
            </a:ln>
            <a:effectLst/>
          </p:spPr>
          <p:txBody>
            <a:bodyPr/>
            <a:lstStyle/>
            <a:p>
              <a:endParaRPr lang="en-IN"/>
            </a:p>
          </p:txBody>
        </p:sp>
        <p:sp>
          <p:nvSpPr>
            <p:cNvPr id="25619" name="Line 19"/>
            <p:cNvSpPr>
              <a:spLocks noChangeShapeType="1"/>
            </p:cNvSpPr>
            <p:nvPr/>
          </p:nvSpPr>
          <p:spPr bwMode="auto">
            <a:xfrm flipH="1">
              <a:off x="384" y="1104"/>
              <a:ext cx="720" cy="384"/>
            </a:xfrm>
            <a:prstGeom prst="line">
              <a:avLst/>
            </a:prstGeom>
            <a:noFill/>
            <a:ln w="9525">
              <a:solidFill>
                <a:schemeClr val="tx1"/>
              </a:solidFill>
              <a:round/>
              <a:headEnd/>
              <a:tailEnd type="triangle" w="med" len="med"/>
            </a:ln>
            <a:effectLst/>
          </p:spPr>
          <p:txBody>
            <a:bodyPr/>
            <a:lstStyle/>
            <a:p>
              <a:endParaRPr lang="en-IN"/>
            </a:p>
          </p:txBody>
        </p:sp>
        <p:sp>
          <p:nvSpPr>
            <p:cNvPr id="25620" name="Line 20"/>
            <p:cNvSpPr>
              <a:spLocks noChangeShapeType="1"/>
            </p:cNvSpPr>
            <p:nvPr/>
          </p:nvSpPr>
          <p:spPr bwMode="auto">
            <a:xfrm>
              <a:off x="1104" y="1104"/>
              <a:ext cx="816" cy="384"/>
            </a:xfrm>
            <a:prstGeom prst="line">
              <a:avLst/>
            </a:prstGeom>
            <a:noFill/>
            <a:ln w="9525">
              <a:solidFill>
                <a:schemeClr val="tx1"/>
              </a:solidFill>
              <a:round/>
              <a:headEnd/>
              <a:tailEnd type="triangle" w="med" len="med"/>
            </a:ln>
            <a:effectLst/>
          </p:spPr>
          <p:txBody>
            <a:bodyPr/>
            <a:lstStyle/>
            <a:p>
              <a:endParaRPr lang="en-IN"/>
            </a:p>
          </p:txBody>
        </p:sp>
        <p:sp>
          <p:nvSpPr>
            <p:cNvPr id="25621" name="Line 21"/>
            <p:cNvSpPr>
              <a:spLocks noChangeShapeType="1"/>
            </p:cNvSpPr>
            <p:nvPr/>
          </p:nvSpPr>
          <p:spPr bwMode="auto">
            <a:xfrm flipH="1">
              <a:off x="144" y="1728"/>
              <a:ext cx="192" cy="432"/>
            </a:xfrm>
            <a:prstGeom prst="line">
              <a:avLst/>
            </a:prstGeom>
            <a:noFill/>
            <a:ln w="9525">
              <a:solidFill>
                <a:schemeClr val="tx1"/>
              </a:solidFill>
              <a:round/>
              <a:headEnd/>
              <a:tailEnd type="triangle" w="med" len="med"/>
            </a:ln>
            <a:effectLst/>
          </p:spPr>
          <p:txBody>
            <a:bodyPr/>
            <a:lstStyle/>
            <a:p>
              <a:endParaRPr lang="en-IN"/>
            </a:p>
          </p:txBody>
        </p:sp>
        <p:sp>
          <p:nvSpPr>
            <p:cNvPr id="25622" name="Line 22"/>
            <p:cNvSpPr>
              <a:spLocks noChangeShapeType="1"/>
            </p:cNvSpPr>
            <p:nvPr/>
          </p:nvSpPr>
          <p:spPr bwMode="auto">
            <a:xfrm>
              <a:off x="336" y="1728"/>
              <a:ext cx="768" cy="384"/>
            </a:xfrm>
            <a:prstGeom prst="line">
              <a:avLst/>
            </a:prstGeom>
            <a:noFill/>
            <a:ln w="9525">
              <a:solidFill>
                <a:schemeClr val="tx1"/>
              </a:solidFill>
              <a:round/>
              <a:headEnd/>
              <a:tailEnd type="triangle" w="med" len="med"/>
            </a:ln>
            <a:effectLst/>
          </p:spPr>
          <p:txBody>
            <a:bodyPr/>
            <a:lstStyle/>
            <a:p>
              <a:endParaRPr lang="en-IN"/>
            </a:p>
          </p:txBody>
        </p:sp>
        <p:sp>
          <p:nvSpPr>
            <p:cNvPr id="25623" name="Line 23"/>
            <p:cNvSpPr>
              <a:spLocks noChangeShapeType="1"/>
            </p:cNvSpPr>
            <p:nvPr/>
          </p:nvSpPr>
          <p:spPr bwMode="auto">
            <a:xfrm>
              <a:off x="1968" y="1728"/>
              <a:ext cx="0" cy="432"/>
            </a:xfrm>
            <a:prstGeom prst="line">
              <a:avLst/>
            </a:prstGeom>
            <a:noFill/>
            <a:ln w="9525">
              <a:solidFill>
                <a:schemeClr val="tx1"/>
              </a:solidFill>
              <a:round/>
              <a:headEnd/>
              <a:tailEnd type="triangle" w="med" len="med"/>
            </a:ln>
            <a:effectLst/>
          </p:spPr>
          <p:txBody>
            <a:bodyPr/>
            <a:lstStyle/>
            <a:p>
              <a:endParaRPr lang="en-IN"/>
            </a:p>
          </p:txBody>
        </p:sp>
        <p:sp>
          <p:nvSpPr>
            <p:cNvPr id="25624" name="Line 24"/>
            <p:cNvSpPr>
              <a:spLocks noChangeShapeType="1"/>
            </p:cNvSpPr>
            <p:nvPr/>
          </p:nvSpPr>
          <p:spPr bwMode="auto">
            <a:xfrm>
              <a:off x="1968" y="1728"/>
              <a:ext cx="1008" cy="432"/>
            </a:xfrm>
            <a:prstGeom prst="line">
              <a:avLst/>
            </a:prstGeom>
            <a:noFill/>
            <a:ln w="9525">
              <a:solidFill>
                <a:schemeClr val="tx1"/>
              </a:solidFill>
              <a:round/>
              <a:headEnd/>
              <a:tailEnd type="triangle" w="med" len="med"/>
            </a:ln>
            <a:effectLst/>
          </p:spPr>
          <p:txBody>
            <a:bodyPr/>
            <a:lstStyle/>
            <a:p>
              <a:endParaRPr lang="en-IN"/>
            </a:p>
          </p:txBody>
        </p:sp>
        <p:sp>
          <p:nvSpPr>
            <p:cNvPr id="25625" name="Line 25"/>
            <p:cNvSpPr>
              <a:spLocks noChangeShapeType="1"/>
            </p:cNvSpPr>
            <p:nvPr/>
          </p:nvSpPr>
          <p:spPr bwMode="auto">
            <a:xfrm flipH="1">
              <a:off x="3888" y="1104"/>
              <a:ext cx="720" cy="384"/>
            </a:xfrm>
            <a:prstGeom prst="line">
              <a:avLst/>
            </a:prstGeom>
            <a:noFill/>
            <a:ln w="9525">
              <a:solidFill>
                <a:schemeClr val="tx1"/>
              </a:solidFill>
              <a:round/>
              <a:headEnd/>
              <a:tailEnd type="triangle" w="med" len="med"/>
            </a:ln>
            <a:effectLst/>
          </p:spPr>
          <p:txBody>
            <a:bodyPr/>
            <a:lstStyle/>
            <a:p>
              <a:endParaRPr lang="en-IN"/>
            </a:p>
          </p:txBody>
        </p:sp>
        <p:sp>
          <p:nvSpPr>
            <p:cNvPr id="25626" name="Line 26"/>
            <p:cNvSpPr>
              <a:spLocks noChangeShapeType="1"/>
            </p:cNvSpPr>
            <p:nvPr/>
          </p:nvSpPr>
          <p:spPr bwMode="auto">
            <a:xfrm>
              <a:off x="4608" y="1104"/>
              <a:ext cx="768" cy="384"/>
            </a:xfrm>
            <a:prstGeom prst="line">
              <a:avLst/>
            </a:prstGeom>
            <a:noFill/>
            <a:ln w="9525">
              <a:solidFill>
                <a:schemeClr val="tx1"/>
              </a:solidFill>
              <a:round/>
              <a:headEnd/>
              <a:tailEnd type="triangle" w="med" len="med"/>
            </a:ln>
            <a:effectLst/>
          </p:spPr>
          <p:txBody>
            <a:bodyPr/>
            <a:lstStyle/>
            <a:p>
              <a:endParaRPr lang="en-IN"/>
            </a:p>
          </p:txBody>
        </p:sp>
        <p:sp>
          <p:nvSpPr>
            <p:cNvPr id="25627" name="Line 28"/>
            <p:cNvSpPr>
              <a:spLocks noChangeShapeType="1"/>
            </p:cNvSpPr>
            <p:nvPr/>
          </p:nvSpPr>
          <p:spPr bwMode="auto">
            <a:xfrm>
              <a:off x="4608" y="1104"/>
              <a:ext cx="0" cy="960"/>
            </a:xfrm>
            <a:prstGeom prst="line">
              <a:avLst/>
            </a:prstGeom>
            <a:noFill/>
            <a:ln w="9525">
              <a:solidFill>
                <a:schemeClr val="tx1"/>
              </a:solidFill>
              <a:round/>
              <a:headEnd/>
              <a:tailEnd type="triangle" w="med" len="med"/>
            </a:ln>
            <a:effectLst/>
          </p:spPr>
          <p:txBody>
            <a:bodyPr/>
            <a:lstStyle/>
            <a:p>
              <a:endParaRPr lang="en-IN"/>
            </a:p>
          </p:txBody>
        </p:sp>
      </p:grpSp>
      <p:sp>
        <p:nvSpPr>
          <p:cNvPr id="25604" name="Text Box 31"/>
          <p:cNvSpPr txBox="1">
            <a:spLocks noChangeArrowheads="1"/>
          </p:cNvSpPr>
          <p:nvPr/>
        </p:nvSpPr>
        <p:spPr bwMode="auto">
          <a:xfrm>
            <a:off x="0" y="4419600"/>
            <a:ext cx="9144000" cy="1190625"/>
          </a:xfrm>
          <a:prstGeom prst="rect">
            <a:avLst/>
          </a:prstGeom>
          <a:noFill/>
          <a:ln w="9525">
            <a:noFill/>
            <a:miter lim="800000"/>
            <a:headEnd/>
            <a:tailEnd/>
          </a:ln>
          <a:effectLst/>
        </p:spPr>
        <p:txBody>
          <a:bodyPr>
            <a:spAutoFit/>
          </a:bodyPr>
          <a:lstStyle/>
          <a:p>
            <a:r>
              <a:rPr lang="en-US" b="1"/>
              <a:t>Integer Types</a:t>
            </a:r>
          </a:p>
          <a:p>
            <a:r>
              <a:rPr lang="en-US"/>
              <a:t>Java consists of four integer types: byte, short, int, and long, which are defined as 8-, 16-, 32-, and 64-bit signed values as summarized in Table below :</a:t>
            </a:r>
            <a:br>
              <a:rPr lang="en-US"/>
            </a:br>
            <a:endParaRPr lang="en-US"/>
          </a:p>
        </p:txBody>
      </p:sp>
    </p:spTree>
  </p:cSld>
  <p:clrMapOvr>
    <a:masterClrMapping/>
  </p:clrMapOvr>
  <p:transition advTm="4304"/>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Picture 2"/>
          <p:cNvPicPr>
            <a:picLocks noChangeAspect="1" noChangeArrowheads="1"/>
          </p:cNvPicPr>
          <p:nvPr/>
        </p:nvPicPr>
        <p:blipFill>
          <a:blip r:embed="rId2" cstate="print"/>
          <a:srcRect/>
          <a:stretch>
            <a:fillRect/>
          </a:stretch>
        </p:blipFill>
        <p:spPr bwMode="auto">
          <a:xfrm>
            <a:off x="1257300" y="1962150"/>
            <a:ext cx="7203132" cy="4275162"/>
          </a:xfrm>
          <a:prstGeom prst="rect">
            <a:avLst/>
          </a:prstGeom>
          <a:noFill/>
          <a:ln w="9525">
            <a:noFill/>
            <a:miter lim="800000"/>
            <a:headEnd/>
            <a:tailEnd/>
          </a:ln>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2"/>
          <p:cNvPicPr>
            <a:picLocks noChangeAspect="1" noChangeArrowheads="1"/>
          </p:cNvPicPr>
          <p:nvPr/>
        </p:nvPicPr>
        <p:blipFill>
          <a:blip r:embed="rId2" cstate="print"/>
          <a:srcRect/>
          <a:stretch>
            <a:fillRect/>
          </a:stretch>
        </p:blipFill>
        <p:spPr bwMode="auto">
          <a:xfrm>
            <a:off x="971600" y="1988840"/>
            <a:ext cx="7848872" cy="4320480"/>
          </a:xfrm>
          <a:prstGeom prst="rect">
            <a:avLst/>
          </a:prstGeom>
          <a:noFill/>
          <a:ln w="9525">
            <a:noFill/>
            <a:miter lim="800000"/>
            <a:headEnd/>
            <a:tailEnd/>
          </a:ln>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2"/>
          <p:cNvPicPr>
            <a:picLocks noChangeAspect="1" noChangeArrowheads="1"/>
          </p:cNvPicPr>
          <p:nvPr/>
        </p:nvPicPr>
        <p:blipFill>
          <a:blip r:embed="rId2" cstate="print"/>
          <a:srcRect/>
          <a:stretch>
            <a:fillRect/>
          </a:stretch>
        </p:blipFill>
        <p:spPr bwMode="auto">
          <a:xfrm>
            <a:off x="1200150" y="2119313"/>
            <a:ext cx="6743700" cy="3397919"/>
          </a:xfrm>
          <a:prstGeom prst="rect">
            <a:avLst/>
          </a:prstGeom>
          <a:noFill/>
          <a:ln w="9525">
            <a:noFill/>
            <a:miter lim="800000"/>
            <a:headEnd/>
            <a:tailEnd/>
          </a:ln>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Picture 2"/>
          <p:cNvPicPr>
            <a:picLocks noChangeAspect="1" noChangeArrowheads="1"/>
          </p:cNvPicPr>
          <p:nvPr/>
        </p:nvPicPr>
        <p:blipFill>
          <a:blip r:embed="rId2" cstate="print"/>
          <a:srcRect/>
          <a:stretch>
            <a:fillRect/>
          </a:stretch>
        </p:blipFill>
        <p:spPr bwMode="auto">
          <a:xfrm>
            <a:off x="1187624" y="2132856"/>
            <a:ext cx="6624736" cy="3672407"/>
          </a:xfrm>
          <a:prstGeom prst="rect">
            <a:avLst/>
          </a:prstGeom>
          <a:noFill/>
          <a:ln w="9525">
            <a:noFill/>
            <a:miter lim="800000"/>
            <a:headEnd/>
            <a:tailEnd/>
          </a:ln>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Picture 2"/>
          <p:cNvPicPr>
            <a:picLocks noChangeAspect="1" noChangeArrowheads="1"/>
          </p:cNvPicPr>
          <p:nvPr/>
        </p:nvPicPr>
        <p:blipFill>
          <a:blip r:embed="rId2" cstate="print"/>
          <a:srcRect/>
          <a:stretch>
            <a:fillRect/>
          </a:stretch>
        </p:blipFill>
        <p:spPr bwMode="auto">
          <a:xfrm>
            <a:off x="1331640" y="1916832"/>
            <a:ext cx="7679010" cy="4536504"/>
          </a:xfrm>
          <a:prstGeom prst="rect">
            <a:avLst/>
          </a:prstGeom>
          <a:noFill/>
          <a:ln w="9525">
            <a:noFill/>
            <a:miter lim="800000"/>
            <a:headEnd/>
            <a:tailEnd/>
          </a:ln>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9" name="Picture 3"/>
          <p:cNvPicPr>
            <a:picLocks noChangeAspect="1" noChangeArrowheads="1"/>
          </p:cNvPicPr>
          <p:nvPr/>
        </p:nvPicPr>
        <p:blipFill>
          <a:blip r:embed="rId2" cstate="print"/>
          <a:srcRect/>
          <a:stretch>
            <a:fillRect/>
          </a:stretch>
        </p:blipFill>
        <p:spPr bwMode="auto">
          <a:xfrm>
            <a:off x="890588" y="404665"/>
            <a:ext cx="7785868" cy="5760640"/>
          </a:xfrm>
          <a:prstGeom prst="rect">
            <a:avLst/>
          </a:prstGeom>
          <a:noFill/>
          <a:ln w="9525">
            <a:noFill/>
            <a:miter lim="800000"/>
            <a:headEnd/>
            <a:tailEnd/>
          </a:ln>
        </p:spPr>
      </p:pic>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odule">
  <a:themeElements>
    <a:clrScheme name="Module">
      <a:dk1>
        <a:sysClr val="windowText" lastClr="000000"/>
      </a:dk1>
      <a:lt1>
        <a:sysClr val="window" lastClr="FFFFFF"/>
      </a:lt1>
      <a:dk2>
        <a:srgbClr val="5A6378"/>
      </a:dk2>
      <a:lt2>
        <a:srgbClr val="D4D4D6"/>
      </a:lt2>
      <a:accent1>
        <a:srgbClr val="F0AD00"/>
      </a:accent1>
      <a:accent2>
        <a:srgbClr val="60B5CC"/>
      </a:accent2>
      <a:accent3>
        <a:srgbClr val="E66C7D"/>
      </a:accent3>
      <a:accent4>
        <a:srgbClr val="6BB76D"/>
      </a:accent4>
      <a:accent5>
        <a:srgbClr val="E88651"/>
      </a:accent5>
      <a:accent6>
        <a:srgbClr val="C64847"/>
      </a:accent6>
      <a:hlink>
        <a:srgbClr val="168BBA"/>
      </a:hlink>
      <a:folHlink>
        <a:srgbClr val="680000"/>
      </a:folHlink>
    </a:clrScheme>
    <a:fontScheme name="Module">
      <a:maj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Modul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7500"/>
                <a:satMod val="137000"/>
              </a:schemeClr>
            </a:gs>
            <a:gs pos="55000">
              <a:schemeClr val="phClr">
                <a:shade val="69000"/>
                <a:satMod val="137000"/>
              </a:schemeClr>
            </a:gs>
            <a:gs pos="100000">
              <a:schemeClr val="phClr">
                <a:shade val="98000"/>
                <a:satMod val="137000"/>
              </a:schemeClr>
            </a:gs>
          </a:gsLst>
          <a:lin ang="16200000" scaled="0"/>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48000"/>
                <a:satMod val="300000"/>
              </a:schemeClr>
            </a:gs>
            <a:gs pos="12000">
              <a:schemeClr val="phClr">
                <a:tint val="48000"/>
                <a:satMod val="300000"/>
              </a:schemeClr>
            </a:gs>
            <a:gs pos="20000">
              <a:schemeClr val="phClr">
                <a:tint val="49000"/>
                <a:satMod val="300000"/>
              </a:schemeClr>
            </a:gs>
            <a:gs pos="100000">
              <a:schemeClr val="phClr">
                <a:shade val="30000"/>
              </a:schemeClr>
            </a:gs>
          </a:gsLst>
          <a:path path="circle">
            <a:fillToRect l="10000" t="-25000" r="10000" b="125000"/>
          </a:path>
        </a:gradFill>
        <a:blipFill>
          <a:blip xmlns:r="http://schemas.openxmlformats.org/officeDocument/2006/relationships" r:embed="rId1">
            <a:duotone>
              <a:schemeClr val="phClr">
                <a:shade val="75000"/>
                <a:satMod val="105000"/>
              </a:schemeClr>
              <a:schemeClr val="phClr">
                <a:tint val="95000"/>
                <a:satMod val="105000"/>
              </a:schemeClr>
            </a:duotone>
          </a:blip>
          <a:tile tx="0" ty="0" sx="38000" sy="38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Module</Template>
  <TotalTime>552</TotalTime>
  <Words>6857</Words>
  <Application>Microsoft Office PowerPoint</Application>
  <PresentationFormat>On-screen Show (4:3)</PresentationFormat>
  <Paragraphs>807</Paragraphs>
  <Slides>95</Slides>
  <Notes>7</Notes>
  <HiddenSlides>0</HiddenSlides>
  <MMClips>0</MMClips>
  <ScaleCrop>false</ScaleCrop>
  <HeadingPairs>
    <vt:vector size="4" baseType="variant">
      <vt:variant>
        <vt:lpstr>Theme</vt:lpstr>
      </vt:variant>
      <vt:variant>
        <vt:i4>1</vt:i4>
      </vt:variant>
      <vt:variant>
        <vt:lpstr>Slide Titles</vt:lpstr>
      </vt:variant>
      <vt:variant>
        <vt:i4>95</vt:i4>
      </vt:variant>
    </vt:vector>
  </HeadingPairs>
  <TitlesOfParts>
    <vt:vector size="96" baseType="lpstr">
      <vt:lpstr>Module</vt:lpstr>
      <vt:lpstr>Java Networking</vt:lpstr>
      <vt:lpstr>History of Java</vt:lpstr>
      <vt:lpstr>JDK v/s JRE v/s JVM</vt:lpstr>
      <vt:lpstr>To Summarize</vt:lpstr>
      <vt:lpstr>Slide 5</vt:lpstr>
      <vt:lpstr>First Java Application</vt:lpstr>
      <vt:lpstr>Compile, Run java program</vt:lpstr>
      <vt:lpstr>JAVA CONTROLS</vt:lpstr>
      <vt:lpstr>Slide 9</vt:lpstr>
      <vt:lpstr>Slide 10</vt:lpstr>
      <vt:lpstr>Slide 11</vt:lpstr>
      <vt:lpstr>Slide 12</vt:lpstr>
      <vt:lpstr>Slide 13</vt:lpstr>
      <vt:lpstr>Slide 14</vt:lpstr>
      <vt:lpstr>Slide 15</vt:lpstr>
      <vt:lpstr>Slide 16</vt:lpstr>
      <vt:lpstr>Slide 17</vt:lpstr>
      <vt:lpstr>Slide 18</vt:lpstr>
      <vt:lpstr>Slide 19</vt:lpstr>
      <vt:lpstr>Type Conversion in Java</vt:lpstr>
      <vt:lpstr>Comments in Java</vt:lpstr>
      <vt:lpstr>Java Control Statements</vt:lpstr>
      <vt:lpstr>Flow control</vt:lpstr>
      <vt:lpstr>Slide 24</vt:lpstr>
      <vt:lpstr>Slide 25</vt:lpstr>
      <vt:lpstr>Slide 26</vt:lpstr>
      <vt:lpstr>Different Programming Paradigms</vt:lpstr>
      <vt:lpstr>JAVA Classes and Methods</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Abstract</vt:lpstr>
      <vt:lpstr>Abstract - Example</vt:lpstr>
      <vt:lpstr>Interface</vt:lpstr>
      <vt:lpstr>Interface</vt:lpstr>
      <vt:lpstr>Interface</vt:lpstr>
      <vt:lpstr>When to use an interface ?</vt:lpstr>
      <vt:lpstr>Collections</vt:lpstr>
      <vt:lpstr>Java Collection Framework</vt:lpstr>
      <vt:lpstr>Collection Interfaces</vt:lpstr>
      <vt:lpstr>Collection Interface</vt:lpstr>
      <vt:lpstr>General Purpose Implementations</vt:lpstr>
      <vt:lpstr>final</vt:lpstr>
      <vt:lpstr>final</vt:lpstr>
      <vt:lpstr>IO - Introduction</vt:lpstr>
      <vt:lpstr>Exception - What is it and why do I care?</vt:lpstr>
      <vt:lpstr>Exception - What is it and why do I care?(2)</vt:lpstr>
      <vt:lpstr>1: Separating Error Handling Code from "Regular" Code (1)  </vt:lpstr>
      <vt:lpstr>1: Separating Error Handling Code from "Regular" Code (2)  </vt:lpstr>
      <vt:lpstr>1: Separating Error Handling Code from "Regular" Code (3) </vt:lpstr>
      <vt:lpstr>2: Propagating Errors Up the Call Stack </vt:lpstr>
      <vt:lpstr>Networking</vt:lpstr>
      <vt:lpstr>Slide 63</vt:lpstr>
      <vt:lpstr>Slide 64</vt:lpstr>
      <vt:lpstr>Slide 65</vt:lpstr>
      <vt:lpstr>Slide 66</vt:lpstr>
      <vt:lpstr>Slide 67</vt:lpstr>
      <vt:lpstr>Slide 68</vt:lpstr>
      <vt:lpstr>Slide 69</vt:lpstr>
      <vt:lpstr>Slide 70</vt:lpstr>
      <vt:lpstr>Slide 71</vt:lpstr>
      <vt:lpstr>Slide 72</vt:lpstr>
      <vt:lpstr>Slide 73</vt:lpstr>
      <vt:lpstr>Slide 74</vt:lpstr>
      <vt:lpstr>Slide 75</vt:lpstr>
      <vt:lpstr>Slide 76</vt:lpstr>
      <vt:lpstr>Slide 77</vt:lpstr>
      <vt:lpstr>Slide 78</vt:lpstr>
      <vt:lpstr>Slide 79</vt:lpstr>
      <vt:lpstr>Slide 80</vt:lpstr>
      <vt:lpstr>Slide 81</vt:lpstr>
      <vt:lpstr>Slide 82</vt:lpstr>
      <vt:lpstr>Slide 83</vt:lpstr>
      <vt:lpstr>Slide 84</vt:lpstr>
      <vt:lpstr>Slide 85</vt:lpstr>
      <vt:lpstr>Slide 86</vt:lpstr>
      <vt:lpstr>Slide 87</vt:lpstr>
      <vt:lpstr>Slide 88</vt:lpstr>
      <vt:lpstr>Slide 89</vt:lpstr>
      <vt:lpstr>Slide 90</vt:lpstr>
      <vt:lpstr>Slide 91</vt:lpstr>
      <vt:lpstr>Slide 92</vt:lpstr>
      <vt:lpstr>Slide 93</vt:lpstr>
      <vt:lpstr>Slide 94</vt:lpstr>
      <vt:lpstr>Slide 95</vt:lpstr>
    </vt:vector>
  </TitlesOfParts>
  <Company>Microsoft</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Networking</dc:title>
  <dc:creator>Dell</dc:creator>
  <cp:lastModifiedBy>Dell</cp:lastModifiedBy>
  <cp:revision>82</cp:revision>
  <dcterms:created xsi:type="dcterms:W3CDTF">2017-06-13T11:15:19Z</dcterms:created>
  <dcterms:modified xsi:type="dcterms:W3CDTF">2017-06-20T11:41:28Z</dcterms:modified>
</cp:coreProperties>
</file>